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sldIdLst>
    <p:sldId id="278" r:id="rId5"/>
    <p:sldId id="258" r:id="rId6"/>
    <p:sldId id="260" r:id="rId7"/>
    <p:sldId id="259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019BBF-DB55-4FB2-9512-5167A2E24F8E}" v="18" dt="2023-03-28T09:01:04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-sophie PETIT" userId="S::anne-sophie.petit@apicil.com::ecb4568a-3004-4384-8ae6-e55545c8f191" providerId="AD" clId="Web-{8D019BBF-DB55-4FB2-9512-5167A2E24F8E}"/>
    <pc:docChg chg="modSld">
      <pc:chgData name="Anne-sophie PETIT" userId="S::anne-sophie.petit@apicil.com::ecb4568a-3004-4384-8ae6-e55545c8f191" providerId="AD" clId="Web-{8D019BBF-DB55-4FB2-9512-5167A2E24F8E}" dt="2023-03-28T09:01:04.616" v="9" actId="1076"/>
      <pc:docMkLst>
        <pc:docMk/>
      </pc:docMkLst>
      <pc:sldChg chg="modSp">
        <pc:chgData name="Anne-sophie PETIT" userId="S::anne-sophie.petit@apicil.com::ecb4568a-3004-4384-8ae6-e55545c8f191" providerId="AD" clId="Web-{8D019BBF-DB55-4FB2-9512-5167A2E24F8E}" dt="2023-03-28T09:01:04.616" v="9" actId="1076"/>
        <pc:sldMkLst>
          <pc:docMk/>
          <pc:sldMk cId="1975390284" sldId="278"/>
        </pc:sldMkLst>
        <pc:spChg chg="mod">
          <ac:chgData name="Anne-sophie PETIT" userId="S::anne-sophie.petit@apicil.com::ecb4568a-3004-4384-8ae6-e55545c8f191" providerId="AD" clId="Web-{8D019BBF-DB55-4FB2-9512-5167A2E24F8E}" dt="2023-03-28T09:01:01.366" v="8" actId="20577"/>
          <ac:spMkLst>
            <pc:docMk/>
            <pc:sldMk cId="1975390284" sldId="278"/>
            <ac:spMk id="7" creationId="{00000000-0000-0000-0000-000000000000}"/>
          </ac:spMkLst>
        </pc:spChg>
        <pc:picChg chg="mod">
          <ac:chgData name="Anne-sophie PETIT" userId="S::anne-sophie.petit@apicil.com::ecb4568a-3004-4384-8ae6-e55545c8f191" providerId="AD" clId="Web-{8D019BBF-DB55-4FB2-9512-5167A2E24F8E}" dt="2023-03-28T09:01:04.616" v="9" actId="1076"/>
          <ac:picMkLst>
            <pc:docMk/>
            <pc:sldMk cId="1975390284" sldId="278"/>
            <ac:picMk id="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4D5B7-8538-4F55-B2B4-426BECD85B14}" type="datetimeFigureOut">
              <a:rPr lang="fr-FR" smtClean="0"/>
              <a:t>15/05/2023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A8E9B-6EED-4627-811F-19C1CC272F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2251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3B05CB-2E43-4E92-9C32-EC957871AD7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4407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3B05CB-2E43-4E92-9C32-EC957871AD7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1244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3B05CB-2E43-4E92-9C32-EC957871AD7A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372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3B05CB-2E43-4E92-9C32-EC957871AD7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713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3B05CB-2E43-4E92-9C32-EC957871AD7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1751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3B05CB-2E43-4E92-9C32-EC957871AD7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774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3B05CB-2E43-4E92-9C32-EC957871AD7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5410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3B05CB-2E43-4E92-9C32-EC957871AD7A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888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059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73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7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09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5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3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694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406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67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90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6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8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b="9014"/>
          <a:stretch>
            <a:fillRect/>
          </a:stretch>
        </p:blipFill>
        <p:spPr>
          <a:xfrm>
            <a:off x="346189" y="292293"/>
            <a:ext cx="3041207" cy="482579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5400000">
            <a:off x="5190749" y="4251666"/>
            <a:ext cx="1810500" cy="1800625"/>
          </a:xfrm>
          <a:prstGeom prst="rect">
            <a:avLst/>
          </a:prstGeom>
        </p:spPr>
      </p:pic>
      <p:grpSp>
        <p:nvGrpSpPr>
          <p:cNvPr id="5" name="Group 5"/>
          <p:cNvGrpSpPr/>
          <p:nvPr/>
        </p:nvGrpSpPr>
        <p:grpSpPr>
          <a:xfrm>
            <a:off x="-2139226" y="1898062"/>
            <a:ext cx="16470449" cy="1841585"/>
            <a:chOff x="0" y="-95251"/>
            <a:chExt cx="32940898" cy="3683170"/>
          </a:xfrm>
        </p:grpSpPr>
        <p:sp>
          <p:nvSpPr>
            <p:cNvPr id="6" name="TextBox 6"/>
            <p:cNvSpPr txBox="1"/>
            <p:nvPr/>
          </p:nvSpPr>
          <p:spPr>
            <a:xfrm>
              <a:off x="0" y="-95251"/>
              <a:ext cx="32940898" cy="176048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206"/>
                </a:lnSpc>
                <a:spcBef>
                  <a:spcPct val="0"/>
                </a:spcBef>
              </a:pPr>
              <a:r>
                <a:rPr lang="en-US" sz="5544" b="1" spc="-27" dirty="0" err="1">
                  <a:solidFill>
                    <a:srgbClr val="1E3B5F"/>
                  </a:solidFill>
                </a:rPr>
                <a:t>Analyse</a:t>
              </a:r>
              <a:r>
                <a:rPr lang="en-US" sz="5544" b="1" spc="-27" dirty="0">
                  <a:solidFill>
                    <a:srgbClr val="1E3B5F"/>
                  </a:solidFill>
                </a:rPr>
                <a:t> des </a:t>
              </a:r>
              <a:r>
                <a:rPr lang="en-US" sz="5544" b="1" spc="-27" dirty="0" err="1">
                  <a:solidFill>
                    <a:srgbClr val="1E3B5F"/>
                  </a:solidFill>
                </a:rPr>
                <a:t>résultats</a:t>
              </a:r>
              <a:endParaRPr lang="en-US" sz="5544" b="1" spc="-27" dirty="0">
                <a:solidFill>
                  <a:srgbClr val="1E3B5F"/>
                </a:solidFill>
              </a:endParaRP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7988274" y="1895147"/>
              <a:ext cx="16964352" cy="16927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280"/>
                </a:lnSpc>
              </a:pPr>
              <a:r>
                <a:rPr lang="en-US" sz="2950" spc="641" dirty="0">
                  <a:solidFill>
                    <a:srgbClr val="E19F2A"/>
                  </a:solidFill>
                </a:rPr>
                <a:t>QUESTIONNAIRE INCLUSION</a:t>
              </a:r>
              <a:endParaRPr lang="fr-FR" sz="2950" spc="641" dirty="0">
                <a:solidFill>
                  <a:srgbClr val="E19F2A"/>
                </a:solidFill>
              </a:endParaRPr>
            </a:p>
            <a:p>
              <a:pPr algn="ctr">
                <a:lnSpc>
                  <a:spcPts val="3280"/>
                </a:lnSpc>
              </a:pPr>
              <a:r>
                <a:rPr lang="fr-FR" sz="2950" b="1" spc="641" dirty="0">
                  <a:solidFill>
                    <a:srgbClr val="E19F2A"/>
                  </a:solidFill>
                </a:rPr>
                <a:t>IN-DIAG</a:t>
              </a:r>
              <a:endParaRPr lang="en-US" sz="2950" b="1" spc="641" dirty="0">
                <a:solidFill>
                  <a:srgbClr val="E19F2A"/>
                </a:solidFill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2F860884-A37D-4C32-A8E4-36F31ED68077}"/>
              </a:ext>
            </a:extLst>
          </p:cNvPr>
          <p:cNvSpPr/>
          <p:nvPr/>
        </p:nvSpPr>
        <p:spPr>
          <a:xfrm>
            <a:off x="10592513" y="191195"/>
            <a:ext cx="1253299" cy="5836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33" i="1" dirty="0"/>
              <a:t>Mettez votre </a:t>
            </a:r>
            <a:r>
              <a:rPr lang="fr-FR" sz="1333" b="1" i="1" dirty="0"/>
              <a:t>logo</a:t>
            </a:r>
            <a:r>
              <a:rPr lang="fr-FR" sz="1333" i="1" dirty="0"/>
              <a:t> ici</a:t>
            </a:r>
          </a:p>
        </p:txBody>
      </p:sp>
    </p:spTree>
    <p:extLst>
      <p:ext uri="{BB962C8B-B14F-4D97-AF65-F5344CB8AC3E}">
        <p14:creationId xmlns:p14="http://schemas.microsoft.com/office/powerpoint/2010/main" val="1975390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18092883-935D-456B-92E8-7D5D24C5FEE7}"/>
              </a:ext>
            </a:extLst>
          </p:cNvPr>
          <p:cNvSpPr/>
          <p:nvPr/>
        </p:nvSpPr>
        <p:spPr>
          <a:xfrm>
            <a:off x="223737" y="1293186"/>
            <a:ext cx="5340319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3"/>
          <a:srcRect b="9014"/>
          <a:stretch>
            <a:fillRect/>
          </a:stretch>
        </p:blipFill>
        <p:spPr>
          <a:xfrm>
            <a:off x="203025" y="6426200"/>
            <a:ext cx="1723427" cy="273474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6C3B3236-F396-43AE-B75D-C6DD00F028C6}"/>
              </a:ext>
            </a:extLst>
          </p:cNvPr>
          <p:cNvSpPr txBox="1"/>
          <p:nvPr/>
        </p:nvSpPr>
        <p:spPr>
          <a:xfrm>
            <a:off x="203025" y="344223"/>
            <a:ext cx="767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1E3B5F"/>
                </a:solidFill>
              </a:rPr>
              <a:t>Egalité des sexes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1F6AA16-F029-4CF0-8BB4-465E8A9EBA0E}"/>
              </a:ext>
            </a:extLst>
          </p:cNvPr>
          <p:cNvSpPr txBox="1"/>
          <p:nvPr/>
        </p:nvSpPr>
        <p:spPr>
          <a:xfrm>
            <a:off x="4292991" y="3181453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42%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ABE46B7-6DC7-45ED-9362-0C9373B8C03C}"/>
              </a:ext>
            </a:extLst>
          </p:cNvPr>
          <p:cNvSpPr txBox="1"/>
          <p:nvPr/>
        </p:nvSpPr>
        <p:spPr>
          <a:xfrm>
            <a:off x="236603" y="1304236"/>
            <a:ext cx="5127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PROPOS SEXISTES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C3F5461A-D3A1-4072-8AD6-7C7154F45E88}"/>
              </a:ext>
            </a:extLst>
          </p:cNvPr>
          <p:cNvSpPr/>
          <p:nvPr/>
        </p:nvSpPr>
        <p:spPr>
          <a:xfrm>
            <a:off x="193357" y="3829852"/>
            <a:ext cx="5370699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AC36A29-B7C7-4372-9A28-0DD94EA43931}"/>
              </a:ext>
            </a:extLst>
          </p:cNvPr>
          <p:cNvSpPr txBox="1"/>
          <p:nvPr/>
        </p:nvSpPr>
        <p:spPr>
          <a:xfrm>
            <a:off x="193357" y="3838454"/>
            <a:ext cx="34434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TRAITEMENT ÉGAL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DFBFD065-ED49-4FD6-9AC6-5FFDCEB06AC6}"/>
              </a:ext>
            </a:extLst>
          </p:cNvPr>
          <p:cNvSpPr/>
          <p:nvPr/>
        </p:nvSpPr>
        <p:spPr>
          <a:xfrm>
            <a:off x="6100549" y="1297384"/>
            <a:ext cx="5638800" cy="27876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169226B-8BD6-4C2C-BF61-C02E601BBE14}"/>
              </a:ext>
            </a:extLst>
          </p:cNvPr>
          <p:cNvSpPr/>
          <p:nvPr/>
        </p:nvSpPr>
        <p:spPr>
          <a:xfrm>
            <a:off x="6077803" y="2344140"/>
            <a:ext cx="874257" cy="221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EF4CE8C4-BBA7-4497-9BF3-CB3ED1ABEC07}"/>
              </a:ext>
            </a:extLst>
          </p:cNvPr>
          <p:cNvSpPr txBox="1"/>
          <p:nvPr/>
        </p:nvSpPr>
        <p:spPr>
          <a:xfrm>
            <a:off x="6132394" y="1282879"/>
            <a:ext cx="5620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1E3B5F"/>
                </a:solidFill>
              </a:rPr>
              <a:t>ANALYSE</a:t>
            </a:r>
            <a:endParaRPr lang="fr-FR" sz="1333" b="1" dirty="0">
              <a:solidFill>
                <a:srgbClr val="1E3B5F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70C61A4-5F92-4106-BD0F-119A3E89E13E}"/>
              </a:ext>
            </a:extLst>
          </p:cNvPr>
          <p:cNvSpPr/>
          <p:nvPr/>
        </p:nvSpPr>
        <p:spPr>
          <a:xfrm>
            <a:off x="123863" y="1696519"/>
            <a:ext cx="169797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41D1087-149B-4DBE-8E16-21F7AC993286}"/>
              </a:ext>
            </a:extLst>
          </p:cNvPr>
          <p:cNvSpPr/>
          <p:nvPr/>
        </p:nvSpPr>
        <p:spPr>
          <a:xfrm>
            <a:off x="203025" y="2005905"/>
            <a:ext cx="812975" cy="1777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F63C80F-C3AC-44D2-82DD-4A918186AE2A}"/>
              </a:ext>
            </a:extLst>
          </p:cNvPr>
          <p:cNvSpPr/>
          <p:nvPr/>
        </p:nvSpPr>
        <p:spPr>
          <a:xfrm>
            <a:off x="159415" y="1758917"/>
            <a:ext cx="124213" cy="1107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2E7537B-7D44-4B86-941C-3C4AE6D4592B}"/>
              </a:ext>
            </a:extLst>
          </p:cNvPr>
          <p:cNvSpPr/>
          <p:nvPr/>
        </p:nvSpPr>
        <p:spPr>
          <a:xfrm>
            <a:off x="5340981" y="4228177"/>
            <a:ext cx="987773" cy="2257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3147CC3B-873E-408B-917F-8301F6804C86}"/>
              </a:ext>
            </a:extLst>
          </p:cNvPr>
          <p:cNvSpPr txBox="1"/>
          <p:nvPr/>
        </p:nvSpPr>
        <p:spPr>
          <a:xfrm>
            <a:off x="1915079" y="6482699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dirty="0"/>
              <a:t>et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A602AC6-093C-44C7-B8DB-0C266D97D76B}"/>
              </a:ext>
            </a:extLst>
          </p:cNvPr>
          <p:cNvSpPr/>
          <p:nvPr/>
        </p:nvSpPr>
        <p:spPr>
          <a:xfrm>
            <a:off x="2184400" y="6328297"/>
            <a:ext cx="1121021" cy="432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i="1" dirty="0"/>
              <a:t>Mettez votre logo ici</a:t>
            </a:r>
          </a:p>
        </p:txBody>
      </p:sp>
      <p:pic>
        <p:nvPicPr>
          <p:cNvPr id="66" name="Image 65">
            <a:extLst>
              <a:ext uri="{FF2B5EF4-FFF2-40B4-BE49-F238E27FC236}">
                <a16:creationId xmlns:a16="http://schemas.microsoft.com/office/drawing/2014/main" id="{839B33C4-E555-4909-A327-E1C61396F6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5767" y="120381"/>
            <a:ext cx="1340447" cy="1014392"/>
          </a:xfrm>
          <a:prstGeom prst="rect">
            <a:avLst/>
          </a:prstGeom>
        </p:spPr>
      </p:pic>
      <p:sp>
        <p:nvSpPr>
          <p:cNvPr id="67" name="ZoneTexte 66">
            <a:extLst>
              <a:ext uri="{FF2B5EF4-FFF2-40B4-BE49-F238E27FC236}">
                <a16:creationId xmlns:a16="http://schemas.microsoft.com/office/drawing/2014/main" id="{D21A6038-690D-4F49-BC5D-74D35C291F36}"/>
              </a:ext>
            </a:extLst>
          </p:cNvPr>
          <p:cNvSpPr txBox="1"/>
          <p:nvPr/>
        </p:nvSpPr>
        <p:spPr>
          <a:xfrm>
            <a:off x="10715767" y="784512"/>
            <a:ext cx="536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737423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18092883-935D-456B-92E8-7D5D24C5FEE7}"/>
              </a:ext>
            </a:extLst>
          </p:cNvPr>
          <p:cNvSpPr/>
          <p:nvPr/>
        </p:nvSpPr>
        <p:spPr>
          <a:xfrm>
            <a:off x="223736" y="1293186"/>
            <a:ext cx="5835870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3"/>
          <a:srcRect b="9014"/>
          <a:stretch>
            <a:fillRect/>
          </a:stretch>
        </p:blipFill>
        <p:spPr>
          <a:xfrm>
            <a:off x="203025" y="6426200"/>
            <a:ext cx="1723427" cy="273474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6C3B3236-F396-43AE-B75D-C6DD00F028C6}"/>
              </a:ext>
            </a:extLst>
          </p:cNvPr>
          <p:cNvSpPr txBox="1"/>
          <p:nvPr/>
        </p:nvSpPr>
        <p:spPr>
          <a:xfrm>
            <a:off x="203025" y="344223"/>
            <a:ext cx="9499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1E3B5F"/>
                </a:solidFill>
              </a:rPr>
              <a:t>Orientation sexuelle 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ABE46B7-6DC7-45ED-9362-0C9373B8C03C}"/>
              </a:ext>
            </a:extLst>
          </p:cNvPr>
          <p:cNvSpPr txBox="1"/>
          <p:nvPr/>
        </p:nvSpPr>
        <p:spPr>
          <a:xfrm>
            <a:off x="236603" y="1304236"/>
            <a:ext cx="5127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IMPACT SUR LA CARRIÈRE PROFESSIONNELLE 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DFBFD065-ED49-4FD6-9AC6-5FFDCEB06AC6}"/>
              </a:ext>
            </a:extLst>
          </p:cNvPr>
          <p:cNvSpPr/>
          <p:nvPr/>
        </p:nvSpPr>
        <p:spPr>
          <a:xfrm>
            <a:off x="6502400" y="1292501"/>
            <a:ext cx="5334001" cy="27876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169226B-8BD6-4C2C-BF61-C02E601BBE14}"/>
              </a:ext>
            </a:extLst>
          </p:cNvPr>
          <p:cNvSpPr/>
          <p:nvPr/>
        </p:nvSpPr>
        <p:spPr>
          <a:xfrm>
            <a:off x="6077803" y="2344140"/>
            <a:ext cx="874257" cy="221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9D8B8B-11FC-46C1-BCBB-D85FD41261BF}"/>
              </a:ext>
            </a:extLst>
          </p:cNvPr>
          <p:cNvSpPr/>
          <p:nvPr/>
        </p:nvSpPr>
        <p:spPr>
          <a:xfrm>
            <a:off x="236603" y="2142511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EF4CE8C4-BBA7-4497-9BF3-CB3ED1ABEC07}"/>
              </a:ext>
            </a:extLst>
          </p:cNvPr>
          <p:cNvSpPr txBox="1"/>
          <p:nvPr/>
        </p:nvSpPr>
        <p:spPr>
          <a:xfrm>
            <a:off x="6502400" y="1289287"/>
            <a:ext cx="5334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1E3B5F"/>
                </a:solidFill>
              </a:rPr>
              <a:t>ANALYSE</a:t>
            </a:r>
            <a:endParaRPr lang="fr-FR" sz="1333" b="1" dirty="0">
              <a:solidFill>
                <a:srgbClr val="1E3B5F"/>
              </a:solidFill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041A538C-C7D6-47A7-A4E9-C13377304042}"/>
              </a:ext>
            </a:extLst>
          </p:cNvPr>
          <p:cNvSpPr txBox="1"/>
          <p:nvPr/>
        </p:nvSpPr>
        <p:spPr>
          <a:xfrm>
            <a:off x="10058400" y="2964841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88%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70C61A4-5F92-4106-BD0F-119A3E89E13E}"/>
              </a:ext>
            </a:extLst>
          </p:cNvPr>
          <p:cNvSpPr/>
          <p:nvPr/>
        </p:nvSpPr>
        <p:spPr>
          <a:xfrm>
            <a:off x="123863" y="1696519"/>
            <a:ext cx="169797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615FF8B-D22C-41B1-8362-B83FD949E442}"/>
              </a:ext>
            </a:extLst>
          </p:cNvPr>
          <p:cNvSpPr/>
          <p:nvPr/>
        </p:nvSpPr>
        <p:spPr>
          <a:xfrm>
            <a:off x="108458" y="4182586"/>
            <a:ext cx="169797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41D1087-149B-4DBE-8E16-21F7AC993286}"/>
              </a:ext>
            </a:extLst>
          </p:cNvPr>
          <p:cNvSpPr/>
          <p:nvPr/>
        </p:nvSpPr>
        <p:spPr>
          <a:xfrm>
            <a:off x="224379" y="2097316"/>
            <a:ext cx="812975" cy="1777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F63C80F-C3AC-44D2-82DD-4A918186AE2A}"/>
              </a:ext>
            </a:extLst>
          </p:cNvPr>
          <p:cNvSpPr/>
          <p:nvPr/>
        </p:nvSpPr>
        <p:spPr>
          <a:xfrm>
            <a:off x="159415" y="1758917"/>
            <a:ext cx="124213" cy="1107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E3A1122-47A7-490C-BCCB-6EA15A5E8257}"/>
              </a:ext>
            </a:extLst>
          </p:cNvPr>
          <p:cNvSpPr/>
          <p:nvPr/>
        </p:nvSpPr>
        <p:spPr>
          <a:xfrm>
            <a:off x="33569" y="4173858"/>
            <a:ext cx="257284" cy="2257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F410747-D33D-42AD-A761-9517B4720117}"/>
              </a:ext>
            </a:extLst>
          </p:cNvPr>
          <p:cNvSpPr/>
          <p:nvPr/>
        </p:nvSpPr>
        <p:spPr>
          <a:xfrm>
            <a:off x="76125" y="4694634"/>
            <a:ext cx="1920431" cy="2257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A53A54D-E953-47FF-80E4-5372C533499B}"/>
              </a:ext>
            </a:extLst>
          </p:cNvPr>
          <p:cNvSpPr/>
          <p:nvPr/>
        </p:nvSpPr>
        <p:spPr>
          <a:xfrm>
            <a:off x="49116" y="2208567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DD5A0AA-0353-4583-A1B4-E9C631D502DC}"/>
              </a:ext>
            </a:extLst>
          </p:cNvPr>
          <p:cNvSpPr/>
          <p:nvPr/>
        </p:nvSpPr>
        <p:spPr>
          <a:xfrm>
            <a:off x="49116" y="1726746"/>
            <a:ext cx="220597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9FB6971-DDC1-4283-AD10-B8B7B7FD3FF2}"/>
              </a:ext>
            </a:extLst>
          </p:cNvPr>
          <p:cNvSpPr/>
          <p:nvPr/>
        </p:nvSpPr>
        <p:spPr>
          <a:xfrm>
            <a:off x="49116" y="4164784"/>
            <a:ext cx="156644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EAADF37-7350-47F5-BBE6-6A5C13F2F849}"/>
              </a:ext>
            </a:extLst>
          </p:cNvPr>
          <p:cNvSpPr/>
          <p:nvPr/>
        </p:nvSpPr>
        <p:spPr>
          <a:xfrm>
            <a:off x="150716" y="4623054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7BA1D52D-344B-4B93-B858-16B70361FD26}"/>
              </a:ext>
            </a:extLst>
          </p:cNvPr>
          <p:cNvSpPr/>
          <p:nvPr/>
        </p:nvSpPr>
        <p:spPr>
          <a:xfrm>
            <a:off x="6217860" y="1658984"/>
            <a:ext cx="154139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92C7919-9814-4BBA-804C-12A8EBBE903E}"/>
              </a:ext>
            </a:extLst>
          </p:cNvPr>
          <p:cNvSpPr/>
          <p:nvPr/>
        </p:nvSpPr>
        <p:spPr>
          <a:xfrm>
            <a:off x="6271067" y="2148136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2CA5FE10-7EAD-4FC1-8493-2421064F7704}"/>
              </a:ext>
            </a:extLst>
          </p:cNvPr>
          <p:cNvSpPr txBox="1"/>
          <p:nvPr/>
        </p:nvSpPr>
        <p:spPr>
          <a:xfrm>
            <a:off x="10538014" y="3076052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69%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90E24A98-3555-423C-9E3A-24C6CB7FAC52}"/>
              </a:ext>
            </a:extLst>
          </p:cNvPr>
          <p:cNvSpPr txBox="1"/>
          <p:nvPr/>
        </p:nvSpPr>
        <p:spPr>
          <a:xfrm>
            <a:off x="1915079" y="6482699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dirty="0"/>
              <a:t>et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F3A9AA6-79E2-473D-A62F-128149D06387}"/>
              </a:ext>
            </a:extLst>
          </p:cNvPr>
          <p:cNvSpPr/>
          <p:nvPr/>
        </p:nvSpPr>
        <p:spPr>
          <a:xfrm>
            <a:off x="2184400" y="6328297"/>
            <a:ext cx="1121021" cy="432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i="1" dirty="0"/>
              <a:t>Mettez votre logo ici</a:t>
            </a:r>
          </a:p>
        </p:txBody>
      </p:sp>
      <p:pic>
        <p:nvPicPr>
          <p:cNvPr id="40" name="Image 39">
            <a:extLst>
              <a:ext uri="{FF2B5EF4-FFF2-40B4-BE49-F238E27FC236}">
                <a16:creationId xmlns:a16="http://schemas.microsoft.com/office/drawing/2014/main" id="{A93EFCC1-A308-41FD-ACDF-FE80B7094F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5767" y="120381"/>
            <a:ext cx="1340447" cy="1014392"/>
          </a:xfrm>
          <a:prstGeom prst="rect">
            <a:avLst/>
          </a:prstGeom>
        </p:spPr>
      </p:pic>
      <p:sp>
        <p:nvSpPr>
          <p:cNvPr id="41" name="ZoneTexte 40">
            <a:extLst>
              <a:ext uri="{FF2B5EF4-FFF2-40B4-BE49-F238E27FC236}">
                <a16:creationId xmlns:a16="http://schemas.microsoft.com/office/drawing/2014/main" id="{41CBE89B-9956-4B13-93F9-ED5E9E6EC45A}"/>
              </a:ext>
            </a:extLst>
          </p:cNvPr>
          <p:cNvSpPr txBox="1"/>
          <p:nvPr/>
        </p:nvSpPr>
        <p:spPr>
          <a:xfrm>
            <a:off x="10715767" y="784512"/>
            <a:ext cx="536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XX</a:t>
            </a:r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88BF8B74-368B-4E46-820F-A1C22DBE2DB8}"/>
              </a:ext>
            </a:extLst>
          </p:cNvPr>
          <p:cNvSpPr/>
          <p:nvPr/>
        </p:nvSpPr>
        <p:spPr>
          <a:xfrm>
            <a:off x="248882" y="3872338"/>
            <a:ext cx="5835870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94BEDAFC-4132-436C-9AD0-6C3FA0946378}"/>
              </a:ext>
            </a:extLst>
          </p:cNvPr>
          <p:cNvSpPr txBox="1"/>
          <p:nvPr/>
        </p:nvSpPr>
        <p:spPr>
          <a:xfrm>
            <a:off x="249679" y="3889429"/>
            <a:ext cx="5127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ÊTRE NON-HETEROSEXUEL</a:t>
            </a:r>
          </a:p>
        </p:txBody>
      </p:sp>
    </p:spTree>
    <p:extLst>
      <p:ext uri="{BB962C8B-B14F-4D97-AF65-F5344CB8AC3E}">
        <p14:creationId xmlns:p14="http://schemas.microsoft.com/office/powerpoint/2010/main" val="294258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3"/>
          <a:srcRect b="9014"/>
          <a:stretch>
            <a:fillRect/>
          </a:stretch>
        </p:blipFill>
        <p:spPr>
          <a:xfrm>
            <a:off x="203025" y="6426200"/>
            <a:ext cx="1723427" cy="273474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6C3B3236-F396-43AE-B75D-C6DD00F028C6}"/>
              </a:ext>
            </a:extLst>
          </p:cNvPr>
          <p:cNvSpPr txBox="1"/>
          <p:nvPr/>
        </p:nvSpPr>
        <p:spPr>
          <a:xfrm>
            <a:off x="203025" y="344223"/>
            <a:ext cx="9499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1E3B5F"/>
                </a:solidFill>
              </a:rPr>
              <a:t>Identité de genre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FA75396-D935-46E7-8AC8-71E73C11B427}"/>
              </a:ext>
            </a:extLst>
          </p:cNvPr>
          <p:cNvSpPr txBox="1"/>
          <p:nvPr/>
        </p:nvSpPr>
        <p:spPr>
          <a:xfrm>
            <a:off x="5018911" y="5235360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35%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169226B-8BD6-4C2C-BF61-C02E601BBE14}"/>
              </a:ext>
            </a:extLst>
          </p:cNvPr>
          <p:cNvSpPr/>
          <p:nvPr/>
        </p:nvSpPr>
        <p:spPr>
          <a:xfrm>
            <a:off x="6077803" y="2344140"/>
            <a:ext cx="874257" cy="221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9D8B8B-11FC-46C1-BCBB-D85FD41261BF}"/>
              </a:ext>
            </a:extLst>
          </p:cNvPr>
          <p:cNvSpPr/>
          <p:nvPr/>
        </p:nvSpPr>
        <p:spPr>
          <a:xfrm>
            <a:off x="236603" y="2142511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E5D254E-1726-4984-BFEB-317DC950E464}"/>
              </a:ext>
            </a:extLst>
          </p:cNvPr>
          <p:cNvSpPr/>
          <p:nvPr/>
        </p:nvSpPr>
        <p:spPr>
          <a:xfrm>
            <a:off x="132920" y="4412511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70C61A4-5F92-4106-BD0F-119A3E89E13E}"/>
              </a:ext>
            </a:extLst>
          </p:cNvPr>
          <p:cNvSpPr/>
          <p:nvPr/>
        </p:nvSpPr>
        <p:spPr>
          <a:xfrm>
            <a:off x="123863" y="1696519"/>
            <a:ext cx="169797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615FF8B-D22C-41B1-8362-B83FD949E442}"/>
              </a:ext>
            </a:extLst>
          </p:cNvPr>
          <p:cNvSpPr/>
          <p:nvPr/>
        </p:nvSpPr>
        <p:spPr>
          <a:xfrm>
            <a:off x="108458" y="4182586"/>
            <a:ext cx="169797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41D1087-149B-4DBE-8E16-21F7AC993286}"/>
              </a:ext>
            </a:extLst>
          </p:cNvPr>
          <p:cNvSpPr/>
          <p:nvPr/>
        </p:nvSpPr>
        <p:spPr>
          <a:xfrm>
            <a:off x="224379" y="2097316"/>
            <a:ext cx="812975" cy="1777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F63C80F-C3AC-44D2-82DD-4A918186AE2A}"/>
              </a:ext>
            </a:extLst>
          </p:cNvPr>
          <p:cNvSpPr/>
          <p:nvPr/>
        </p:nvSpPr>
        <p:spPr>
          <a:xfrm>
            <a:off x="159415" y="1758917"/>
            <a:ext cx="124213" cy="1107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2E7537B-7D44-4B86-941C-3C4AE6D4592B}"/>
              </a:ext>
            </a:extLst>
          </p:cNvPr>
          <p:cNvSpPr/>
          <p:nvPr/>
        </p:nvSpPr>
        <p:spPr>
          <a:xfrm>
            <a:off x="5340981" y="4228177"/>
            <a:ext cx="987773" cy="2257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E3A1122-47A7-490C-BCCB-6EA15A5E8257}"/>
              </a:ext>
            </a:extLst>
          </p:cNvPr>
          <p:cNvSpPr/>
          <p:nvPr/>
        </p:nvSpPr>
        <p:spPr>
          <a:xfrm>
            <a:off x="33569" y="4173858"/>
            <a:ext cx="257284" cy="2257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F410747-D33D-42AD-A761-9517B4720117}"/>
              </a:ext>
            </a:extLst>
          </p:cNvPr>
          <p:cNvSpPr/>
          <p:nvPr/>
        </p:nvSpPr>
        <p:spPr>
          <a:xfrm>
            <a:off x="76125" y="4694634"/>
            <a:ext cx="1920431" cy="2257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E9F3ED1-FFC3-47E2-B288-1F1E60DC7011}"/>
              </a:ext>
            </a:extLst>
          </p:cNvPr>
          <p:cNvSpPr/>
          <p:nvPr/>
        </p:nvSpPr>
        <p:spPr>
          <a:xfrm>
            <a:off x="208762" y="4429212"/>
            <a:ext cx="987773" cy="2257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A53A54D-E953-47FF-80E4-5372C533499B}"/>
              </a:ext>
            </a:extLst>
          </p:cNvPr>
          <p:cNvSpPr/>
          <p:nvPr/>
        </p:nvSpPr>
        <p:spPr>
          <a:xfrm>
            <a:off x="49116" y="2208567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DD5A0AA-0353-4583-A1B4-E9C631D502DC}"/>
              </a:ext>
            </a:extLst>
          </p:cNvPr>
          <p:cNvSpPr/>
          <p:nvPr/>
        </p:nvSpPr>
        <p:spPr>
          <a:xfrm>
            <a:off x="49116" y="1726746"/>
            <a:ext cx="220597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9FB6971-DDC1-4283-AD10-B8B7B7FD3FF2}"/>
              </a:ext>
            </a:extLst>
          </p:cNvPr>
          <p:cNvSpPr/>
          <p:nvPr/>
        </p:nvSpPr>
        <p:spPr>
          <a:xfrm>
            <a:off x="49116" y="4164784"/>
            <a:ext cx="156644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EAADF37-7350-47F5-BBE6-6A5C13F2F849}"/>
              </a:ext>
            </a:extLst>
          </p:cNvPr>
          <p:cNvSpPr/>
          <p:nvPr/>
        </p:nvSpPr>
        <p:spPr>
          <a:xfrm>
            <a:off x="150716" y="4623054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7BA1D52D-344B-4B93-B858-16B70361FD26}"/>
              </a:ext>
            </a:extLst>
          </p:cNvPr>
          <p:cNvSpPr/>
          <p:nvPr/>
        </p:nvSpPr>
        <p:spPr>
          <a:xfrm>
            <a:off x="6217860" y="1658984"/>
            <a:ext cx="154139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039D489E-803C-4133-B483-512345AEDFF7}"/>
              </a:ext>
            </a:extLst>
          </p:cNvPr>
          <p:cNvSpPr/>
          <p:nvPr/>
        </p:nvSpPr>
        <p:spPr>
          <a:xfrm>
            <a:off x="6636945" y="1354586"/>
            <a:ext cx="5318911" cy="27876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EF4CE8C4-BBA7-4497-9BF3-CB3ED1ABEC07}"/>
              </a:ext>
            </a:extLst>
          </p:cNvPr>
          <p:cNvSpPr txBox="1"/>
          <p:nvPr/>
        </p:nvSpPr>
        <p:spPr>
          <a:xfrm>
            <a:off x="6636945" y="1340081"/>
            <a:ext cx="53189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1E3B5F"/>
                </a:solidFill>
              </a:rPr>
              <a:t>ANALYSE</a:t>
            </a:r>
            <a:endParaRPr lang="fr-FR" sz="1333" b="1" dirty="0">
              <a:solidFill>
                <a:srgbClr val="1E3B5F"/>
              </a:solidFill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BCEF89F9-D825-4F4C-A088-9B6E8CB5AB62}"/>
              </a:ext>
            </a:extLst>
          </p:cNvPr>
          <p:cNvSpPr txBox="1"/>
          <p:nvPr/>
        </p:nvSpPr>
        <p:spPr>
          <a:xfrm>
            <a:off x="1915079" y="6482699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dirty="0"/>
              <a:t>et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9686509-5EDF-4843-A32E-937443C74D79}"/>
              </a:ext>
            </a:extLst>
          </p:cNvPr>
          <p:cNvSpPr/>
          <p:nvPr/>
        </p:nvSpPr>
        <p:spPr>
          <a:xfrm>
            <a:off x="2184400" y="6328297"/>
            <a:ext cx="1121021" cy="432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i="1" dirty="0"/>
              <a:t>Mettez votre logo ici</a:t>
            </a:r>
          </a:p>
        </p:txBody>
      </p:sp>
      <p:pic>
        <p:nvPicPr>
          <p:cNvPr id="34" name="Image 33">
            <a:extLst>
              <a:ext uri="{FF2B5EF4-FFF2-40B4-BE49-F238E27FC236}">
                <a16:creationId xmlns:a16="http://schemas.microsoft.com/office/drawing/2014/main" id="{FA30C149-CE46-4090-87A8-6701BA1235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5767" y="120381"/>
            <a:ext cx="1340447" cy="1014392"/>
          </a:xfrm>
          <a:prstGeom prst="rect">
            <a:avLst/>
          </a:prstGeom>
        </p:spPr>
      </p:pic>
      <p:sp>
        <p:nvSpPr>
          <p:cNvPr id="36" name="ZoneTexte 35">
            <a:extLst>
              <a:ext uri="{FF2B5EF4-FFF2-40B4-BE49-F238E27FC236}">
                <a16:creationId xmlns:a16="http://schemas.microsoft.com/office/drawing/2014/main" id="{58D3A145-3DFA-4F46-BE74-BE93C65F1556}"/>
              </a:ext>
            </a:extLst>
          </p:cNvPr>
          <p:cNvSpPr txBox="1"/>
          <p:nvPr/>
        </p:nvSpPr>
        <p:spPr>
          <a:xfrm>
            <a:off x="10715767" y="784512"/>
            <a:ext cx="536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114618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18092883-935D-456B-92E8-7D5D24C5FEE7}"/>
              </a:ext>
            </a:extLst>
          </p:cNvPr>
          <p:cNvSpPr/>
          <p:nvPr/>
        </p:nvSpPr>
        <p:spPr>
          <a:xfrm>
            <a:off x="285112" y="1319310"/>
            <a:ext cx="5765381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b="9014"/>
          <a:stretch>
            <a:fillRect/>
          </a:stretch>
        </p:blipFill>
        <p:spPr>
          <a:xfrm>
            <a:off x="203025" y="6426200"/>
            <a:ext cx="1723427" cy="273474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6C3B3236-F396-43AE-B75D-C6DD00F028C6}"/>
              </a:ext>
            </a:extLst>
          </p:cNvPr>
          <p:cNvSpPr txBox="1"/>
          <p:nvPr/>
        </p:nvSpPr>
        <p:spPr>
          <a:xfrm>
            <a:off x="211365" y="279811"/>
            <a:ext cx="767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1E3B5F"/>
                </a:solidFill>
              </a:rPr>
              <a:t>Handicap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B81DF1E-CB5C-439D-8D42-003E3DFAEBE5}"/>
              </a:ext>
            </a:extLst>
          </p:cNvPr>
          <p:cNvSpPr txBox="1"/>
          <p:nvPr/>
        </p:nvSpPr>
        <p:spPr>
          <a:xfrm>
            <a:off x="5018911" y="2502089"/>
            <a:ext cx="385603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43%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FA75396-D935-46E7-8AC8-71E73C11B427}"/>
              </a:ext>
            </a:extLst>
          </p:cNvPr>
          <p:cNvSpPr txBox="1"/>
          <p:nvPr/>
        </p:nvSpPr>
        <p:spPr>
          <a:xfrm>
            <a:off x="5018911" y="5235360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35%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3F5FF59-0B9E-4183-8AE6-283D25C8FEE6}"/>
              </a:ext>
            </a:extLst>
          </p:cNvPr>
          <p:cNvSpPr txBox="1"/>
          <p:nvPr/>
        </p:nvSpPr>
        <p:spPr>
          <a:xfrm>
            <a:off x="4927600" y="4578351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15%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F127692-4E3F-4EF1-8974-9FE981BB67AC}"/>
              </a:ext>
            </a:extLst>
          </p:cNvPr>
          <p:cNvSpPr txBox="1"/>
          <p:nvPr/>
        </p:nvSpPr>
        <p:spPr>
          <a:xfrm>
            <a:off x="4605530" y="4473908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9%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ABE46B7-6DC7-45ED-9362-0C9373B8C03C}"/>
              </a:ext>
            </a:extLst>
          </p:cNvPr>
          <p:cNvSpPr txBox="1"/>
          <p:nvPr/>
        </p:nvSpPr>
        <p:spPr>
          <a:xfrm>
            <a:off x="285112" y="1338199"/>
            <a:ext cx="36674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EMPLOI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169226B-8BD6-4C2C-BF61-C02E601BBE14}"/>
              </a:ext>
            </a:extLst>
          </p:cNvPr>
          <p:cNvSpPr/>
          <p:nvPr/>
        </p:nvSpPr>
        <p:spPr>
          <a:xfrm>
            <a:off x="6077803" y="2344140"/>
            <a:ext cx="874257" cy="221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F6C76BC5-69D9-4D88-B136-57BF33C948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4931" y="1321582"/>
            <a:ext cx="5283200" cy="284505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D34CCF55-8B87-45F3-A730-209D08059C19}"/>
              </a:ext>
            </a:extLst>
          </p:cNvPr>
          <p:cNvSpPr txBox="1"/>
          <p:nvPr/>
        </p:nvSpPr>
        <p:spPr>
          <a:xfrm>
            <a:off x="6527063" y="1312454"/>
            <a:ext cx="528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1E3B5F"/>
                </a:solidFill>
              </a:rPr>
              <a:t>ANALYSE</a:t>
            </a:r>
            <a:endParaRPr lang="fr-FR" sz="1333" b="1" dirty="0">
              <a:solidFill>
                <a:srgbClr val="1E3B5F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65F005-14F7-4D6A-ADFF-89B23512BD64}"/>
              </a:ext>
            </a:extLst>
          </p:cNvPr>
          <p:cNvSpPr/>
          <p:nvPr/>
        </p:nvSpPr>
        <p:spPr>
          <a:xfrm>
            <a:off x="7136305" y="2307337"/>
            <a:ext cx="874257" cy="297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9BC2C3C4-0D02-4072-82BB-12FD28ABE13E}"/>
              </a:ext>
            </a:extLst>
          </p:cNvPr>
          <p:cNvSpPr txBox="1"/>
          <p:nvPr/>
        </p:nvSpPr>
        <p:spPr>
          <a:xfrm>
            <a:off x="10203820" y="3203298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32%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47F2C32-F18A-4FBF-BC43-4B847D70A589}"/>
              </a:ext>
            </a:extLst>
          </p:cNvPr>
          <p:cNvSpPr txBox="1"/>
          <p:nvPr/>
        </p:nvSpPr>
        <p:spPr>
          <a:xfrm>
            <a:off x="10831238" y="3535428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65%</a:t>
            </a: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ADDEEBBC-80E8-47FD-BDBC-72A036E4DDC9}"/>
              </a:ext>
            </a:extLst>
          </p:cNvPr>
          <p:cNvSpPr/>
          <p:nvPr/>
        </p:nvSpPr>
        <p:spPr>
          <a:xfrm>
            <a:off x="290744" y="3854456"/>
            <a:ext cx="5863028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B16F696E-E0B3-4F22-B8FA-20C85CD37F03}"/>
              </a:ext>
            </a:extLst>
          </p:cNvPr>
          <p:cNvSpPr txBox="1"/>
          <p:nvPr/>
        </p:nvSpPr>
        <p:spPr>
          <a:xfrm>
            <a:off x="290745" y="3864668"/>
            <a:ext cx="36674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TRAITEMENT ÉGAL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6BBD4A0-5DA5-4C49-832A-B70347A66F1F}"/>
              </a:ext>
            </a:extLst>
          </p:cNvPr>
          <p:cNvSpPr/>
          <p:nvPr/>
        </p:nvSpPr>
        <p:spPr>
          <a:xfrm>
            <a:off x="275105" y="2186022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F245DFB-6B29-4388-A63E-68C953A60F2C}"/>
              </a:ext>
            </a:extLst>
          </p:cNvPr>
          <p:cNvSpPr/>
          <p:nvPr/>
        </p:nvSpPr>
        <p:spPr>
          <a:xfrm flipV="1">
            <a:off x="170412" y="1734402"/>
            <a:ext cx="209385" cy="2233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C77B05E-2431-4DB9-A2E1-ABF7D29A8FAD}"/>
              </a:ext>
            </a:extLst>
          </p:cNvPr>
          <p:cNvSpPr/>
          <p:nvPr/>
        </p:nvSpPr>
        <p:spPr>
          <a:xfrm>
            <a:off x="170412" y="4247594"/>
            <a:ext cx="229398" cy="1725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1FED85A-E186-4DDA-8221-3E82F3E121CA}"/>
              </a:ext>
            </a:extLst>
          </p:cNvPr>
          <p:cNvSpPr/>
          <p:nvPr/>
        </p:nvSpPr>
        <p:spPr>
          <a:xfrm>
            <a:off x="90524" y="4693454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5EA6AED8-2C44-4707-BF65-9295EE21FEEE}"/>
              </a:ext>
            </a:extLst>
          </p:cNvPr>
          <p:cNvSpPr txBox="1"/>
          <p:nvPr/>
        </p:nvSpPr>
        <p:spPr>
          <a:xfrm>
            <a:off x="1915079" y="6482699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dirty="0"/>
              <a:t>et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1B4A114-3074-4F1F-B208-BFE474F1C282}"/>
              </a:ext>
            </a:extLst>
          </p:cNvPr>
          <p:cNvSpPr/>
          <p:nvPr/>
        </p:nvSpPr>
        <p:spPr>
          <a:xfrm>
            <a:off x="2184400" y="6328297"/>
            <a:ext cx="1121021" cy="432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i="1" dirty="0"/>
              <a:t>Mettez votre logo ici</a:t>
            </a:r>
          </a:p>
        </p:txBody>
      </p:sp>
      <p:pic>
        <p:nvPicPr>
          <p:cNvPr id="43" name="Image 42">
            <a:extLst>
              <a:ext uri="{FF2B5EF4-FFF2-40B4-BE49-F238E27FC236}">
                <a16:creationId xmlns:a16="http://schemas.microsoft.com/office/drawing/2014/main" id="{9B557BFD-1661-473D-ACF3-B7C572DC50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5767" y="120381"/>
            <a:ext cx="1340447" cy="1014392"/>
          </a:xfrm>
          <a:prstGeom prst="rect">
            <a:avLst/>
          </a:prstGeom>
        </p:spPr>
      </p:pic>
      <p:sp>
        <p:nvSpPr>
          <p:cNvPr id="47" name="ZoneTexte 46">
            <a:extLst>
              <a:ext uri="{FF2B5EF4-FFF2-40B4-BE49-F238E27FC236}">
                <a16:creationId xmlns:a16="http://schemas.microsoft.com/office/drawing/2014/main" id="{9FBF1EBB-BA64-4D7F-AA15-D06E6303737B}"/>
              </a:ext>
            </a:extLst>
          </p:cNvPr>
          <p:cNvSpPr txBox="1"/>
          <p:nvPr/>
        </p:nvSpPr>
        <p:spPr>
          <a:xfrm>
            <a:off x="10715767" y="784512"/>
            <a:ext cx="536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4031575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18092883-935D-456B-92E8-7D5D24C5FEE7}"/>
              </a:ext>
            </a:extLst>
          </p:cNvPr>
          <p:cNvSpPr/>
          <p:nvPr/>
        </p:nvSpPr>
        <p:spPr>
          <a:xfrm>
            <a:off x="223737" y="1293186"/>
            <a:ext cx="5719863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3"/>
          <a:srcRect b="9014"/>
          <a:stretch>
            <a:fillRect/>
          </a:stretch>
        </p:blipFill>
        <p:spPr>
          <a:xfrm>
            <a:off x="203025" y="6426200"/>
            <a:ext cx="1723427" cy="273474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6C3B3236-F396-43AE-B75D-C6DD00F028C6}"/>
              </a:ext>
            </a:extLst>
          </p:cNvPr>
          <p:cNvSpPr txBox="1"/>
          <p:nvPr/>
        </p:nvSpPr>
        <p:spPr>
          <a:xfrm>
            <a:off x="203025" y="344223"/>
            <a:ext cx="767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1E3B5F"/>
                </a:solidFill>
              </a:rPr>
              <a:t>Age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FA75396-D935-46E7-8AC8-71E73C11B427}"/>
              </a:ext>
            </a:extLst>
          </p:cNvPr>
          <p:cNvSpPr txBox="1"/>
          <p:nvPr/>
        </p:nvSpPr>
        <p:spPr>
          <a:xfrm>
            <a:off x="5018911" y="5235360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35%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3F5FF59-0B9E-4183-8AE6-283D25C8FEE6}"/>
              </a:ext>
            </a:extLst>
          </p:cNvPr>
          <p:cNvSpPr txBox="1"/>
          <p:nvPr/>
        </p:nvSpPr>
        <p:spPr>
          <a:xfrm>
            <a:off x="4927600" y="4578351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15%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F127692-4E3F-4EF1-8974-9FE981BB67AC}"/>
              </a:ext>
            </a:extLst>
          </p:cNvPr>
          <p:cNvSpPr txBox="1"/>
          <p:nvPr/>
        </p:nvSpPr>
        <p:spPr>
          <a:xfrm>
            <a:off x="4605530" y="4473908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9%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ABE46B7-6DC7-45ED-9362-0C9373B8C03C}"/>
              </a:ext>
            </a:extLst>
          </p:cNvPr>
          <p:cNvSpPr txBox="1"/>
          <p:nvPr/>
        </p:nvSpPr>
        <p:spPr>
          <a:xfrm>
            <a:off x="236603" y="1304236"/>
            <a:ext cx="5127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REPRÉSENTATION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C3F5461A-D3A1-4072-8AD6-7C7154F45E88}"/>
              </a:ext>
            </a:extLst>
          </p:cNvPr>
          <p:cNvSpPr/>
          <p:nvPr/>
        </p:nvSpPr>
        <p:spPr>
          <a:xfrm>
            <a:off x="193357" y="3709683"/>
            <a:ext cx="5750243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AC36A29-B7C7-4372-9A28-0DD94EA43931}"/>
              </a:ext>
            </a:extLst>
          </p:cNvPr>
          <p:cNvSpPr txBox="1"/>
          <p:nvPr/>
        </p:nvSpPr>
        <p:spPr>
          <a:xfrm>
            <a:off x="193357" y="3745056"/>
            <a:ext cx="34434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CANDIDAT DE + DE 50 ANS 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DFBFD065-ED49-4FD6-9AC6-5FFDCEB06AC6}"/>
              </a:ext>
            </a:extLst>
          </p:cNvPr>
          <p:cNvSpPr/>
          <p:nvPr/>
        </p:nvSpPr>
        <p:spPr>
          <a:xfrm>
            <a:off x="6630584" y="3708962"/>
            <a:ext cx="5283200" cy="27876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169226B-8BD6-4C2C-BF61-C02E601BBE14}"/>
              </a:ext>
            </a:extLst>
          </p:cNvPr>
          <p:cNvSpPr/>
          <p:nvPr/>
        </p:nvSpPr>
        <p:spPr>
          <a:xfrm>
            <a:off x="11746692" y="1667874"/>
            <a:ext cx="78955" cy="1436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2AFF19C4-910E-496A-A1E0-82E3C6728CC4}"/>
              </a:ext>
            </a:extLst>
          </p:cNvPr>
          <p:cNvSpPr txBox="1"/>
          <p:nvPr/>
        </p:nvSpPr>
        <p:spPr>
          <a:xfrm>
            <a:off x="4110802" y="4850834"/>
            <a:ext cx="413381" cy="23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33" b="1" dirty="0">
                <a:solidFill>
                  <a:schemeClr val="bg1"/>
                </a:solidFill>
              </a:rPr>
              <a:t>6%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E53619CC-5CF1-431C-B870-BDD04C07E043}"/>
              </a:ext>
            </a:extLst>
          </p:cNvPr>
          <p:cNvSpPr txBox="1"/>
          <p:nvPr/>
        </p:nvSpPr>
        <p:spPr>
          <a:xfrm>
            <a:off x="4006504" y="5553765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66%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5A6FCBB8-3523-49C1-9574-9CEA0A2DA800}"/>
              </a:ext>
            </a:extLst>
          </p:cNvPr>
          <p:cNvSpPr txBox="1"/>
          <p:nvPr/>
        </p:nvSpPr>
        <p:spPr>
          <a:xfrm>
            <a:off x="4446022" y="4745253"/>
            <a:ext cx="4133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>
                <a:solidFill>
                  <a:schemeClr val="bg1"/>
                </a:solidFill>
              </a:rPr>
              <a:t>5%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6A144584-328C-4BA4-9C35-91231963E2DA}"/>
              </a:ext>
            </a:extLst>
          </p:cNvPr>
          <p:cNvSpPr txBox="1"/>
          <p:nvPr/>
        </p:nvSpPr>
        <p:spPr>
          <a:xfrm>
            <a:off x="3697422" y="5080669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28%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2732FCA9-8E4A-4F1E-9920-550916314483}"/>
              </a:ext>
            </a:extLst>
          </p:cNvPr>
          <p:cNvSpPr txBox="1"/>
          <p:nvPr/>
        </p:nvSpPr>
        <p:spPr>
          <a:xfrm>
            <a:off x="4720910" y="4932196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18%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EF4CE8C4-BBA7-4497-9BF3-CB3ED1ABEC07}"/>
              </a:ext>
            </a:extLst>
          </p:cNvPr>
          <p:cNvSpPr txBox="1"/>
          <p:nvPr/>
        </p:nvSpPr>
        <p:spPr>
          <a:xfrm>
            <a:off x="6630584" y="3694457"/>
            <a:ext cx="528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1E3B5F"/>
                </a:solidFill>
              </a:rPr>
              <a:t>ANALYSE</a:t>
            </a:r>
            <a:endParaRPr lang="fr-FR" sz="1333" b="1" dirty="0">
              <a:solidFill>
                <a:srgbClr val="1E3B5F"/>
              </a:solidFill>
            </a:endParaRPr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356DA908-C7F7-496B-9F8C-C25E7A087077}"/>
              </a:ext>
            </a:extLst>
          </p:cNvPr>
          <p:cNvSpPr/>
          <p:nvPr/>
        </p:nvSpPr>
        <p:spPr>
          <a:xfrm>
            <a:off x="6630584" y="1296515"/>
            <a:ext cx="5283200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07CE412C-372A-4084-AA5A-5ADE37821256}"/>
              </a:ext>
            </a:extLst>
          </p:cNvPr>
          <p:cNvSpPr txBox="1"/>
          <p:nvPr/>
        </p:nvSpPr>
        <p:spPr>
          <a:xfrm>
            <a:off x="6658679" y="1324388"/>
            <a:ext cx="5127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JEUNES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FEE96B-8086-486F-957A-78D9F7C492B4}"/>
              </a:ext>
            </a:extLst>
          </p:cNvPr>
          <p:cNvSpPr/>
          <p:nvPr/>
        </p:nvSpPr>
        <p:spPr>
          <a:xfrm>
            <a:off x="5932658" y="1926717"/>
            <a:ext cx="2590800" cy="2520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041A538C-C7D6-47A7-A4E9-C13377304042}"/>
              </a:ext>
            </a:extLst>
          </p:cNvPr>
          <p:cNvSpPr txBox="1"/>
          <p:nvPr/>
        </p:nvSpPr>
        <p:spPr>
          <a:xfrm>
            <a:off x="10617200" y="3013066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71%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44F0836-FF3A-410C-A7BC-302C01A99D4E}"/>
              </a:ext>
            </a:extLst>
          </p:cNvPr>
          <p:cNvSpPr/>
          <p:nvPr/>
        </p:nvSpPr>
        <p:spPr>
          <a:xfrm>
            <a:off x="132920" y="1629116"/>
            <a:ext cx="150980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00B9996-EBC1-45AB-9D9D-2F94D77166A9}"/>
              </a:ext>
            </a:extLst>
          </p:cNvPr>
          <p:cNvSpPr/>
          <p:nvPr/>
        </p:nvSpPr>
        <p:spPr>
          <a:xfrm>
            <a:off x="64254" y="4114345"/>
            <a:ext cx="150980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72C7166-B5F1-4FA1-9A51-FFDBADA7A4BB}"/>
              </a:ext>
            </a:extLst>
          </p:cNvPr>
          <p:cNvSpPr/>
          <p:nvPr/>
        </p:nvSpPr>
        <p:spPr>
          <a:xfrm>
            <a:off x="6658679" y="1663779"/>
            <a:ext cx="78955" cy="1436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6E1620AE-B949-4D9A-80FA-E31F14E4F1D2}"/>
              </a:ext>
            </a:extLst>
          </p:cNvPr>
          <p:cNvSpPr txBox="1"/>
          <p:nvPr/>
        </p:nvSpPr>
        <p:spPr>
          <a:xfrm>
            <a:off x="10744200" y="2375283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15%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A3B13565-419C-4464-80CA-2B2FB4CE6DC8}"/>
              </a:ext>
            </a:extLst>
          </p:cNvPr>
          <p:cNvSpPr txBox="1"/>
          <p:nvPr/>
        </p:nvSpPr>
        <p:spPr>
          <a:xfrm>
            <a:off x="10371145" y="2379220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14%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20BE5B11-2ADF-4C38-A6E5-6B0B78EDA273}"/>
              </a:ext>
            </a:extLst>
          </p:cNvPr>
          <p:cNvSpPr txBox="1"/>
          <p:nvPr/>
        </p:nvSpPr>
        <p:spPr>
          <a:xfrm>
            <a:off x="1915079" y="6482699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dirty="0"/>
              <a:t>et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2FC25B8-B608-4E68-AD02-5FA59C4B6FF8}"/>
              </a:ext>
            </a:extLst>
          </p:cNvPr>
          <p:cNvSpPr/>
          <p:nvPr/>
        </p:nvSpPr>
        <p:spPr>
          <a:xfrm>
            <a:off x="2184400" y="6328297"/>
            <a:ext cx="1121021" cy="432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i="1" dirty="0"/>
              <a:t>Mettez votre logo ici</a:t>
            </a:r>
          </a:p>
        </p:txBody>
      </p:sp>
      <p:pic>
        <p:nvPicPr>
          <p:cNvPr id="57" name="Image 56">
            <a:extLst>
              <a:ext uri="{FF2B5EF4-FFF2-40B4-BE49-F238E27FC236}">
                <a16:creationId xmlns:a16="http://schemas.microsoft.com/office/drawing/2014/main" id="{A7CBBA2F-25DD-4EE5-9B6E-74C7069B83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5767" y="120381"/>
            <a:ext cx="1340447" cy="1014392"/>
          </a:xfrm>
          <a:prstGeom prst="rect">
            <a:avLst/>
          </a:prstGeom>
        </p:spPr>
      </p:pic>
      <p:sp>
        <p:nvSpPr>
          <p:cNvPr id="58" name="ZoneTexte 57">
            <a:extLst>
              <a:ext uri="{FF2B5EF4-FFF2-40B4-BE49-F238E27FC236}">
                <a16:creationId xmlns:a16="http://schemas.microsoft.com/office/drawing/2014/main" id="{6B39C8AE-3444-4C01-B2BF-B1D6F2E82A15}"/>
              </a:ext>
            </a:extLst>
          </p:cNvPr>
          <p:cNvSpPr txBox="1"/>
          <p:nvPr/>
        </p:nvSpPr>
        <p:spPr>
          <a:xfrm>
            <a:off x="10715767" y="784512"/>
            <a:ext cx="536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2225185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18092883-935D-456B-92E8-7D5D24C5FEE7}"/>
              </a:ext>
            </a:extLst>
          </p:cNvPr>
          <p:cNvSpPr/>
          <p:nvPr/>
        </p:nvSpPr>
        <p:spPr>
          <a:xfrm>
            <a:off x="285112" y="1319310"/>
            <a:ext cx="5868661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b="9014"/>
          <a:stretch>
            <a:fillRect/>
          </a:stretch>
        </p:blipFill>
        <p:spPr>
          <a:xfrm>
            <a:off x="203025" y="6426200"/>
            <a:ext cx="1723427" cy="273474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6C3B3236-F396-43AE-B75D-C6DD00F028C6}"/>
              </a:ext>
            </a:extLst>
          </p:cNvPr>
          <p:cNvSpPr txBox="1"/>
          <p:nvPr/>
        </p:nvSpPr>
        <p:spPr>
          <a:xfrm>
            <a:off x="211365" y="279811"/>
            <a:ext cx="767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1E3B5F"/>
                </a:solidFill>
              </a:rPr>
              <a:t>Précarité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F127692-4E3F-4EF1-8974-9FE981BB67AC}"/>
              </a:ext>
            </a:extLst>
          </p:cNvPr>
          <p:cNvSpPr txBox="1"/>
          <p:nvPr/>
        </p:nvSpPr>
        <p:spPr>
          <a:xfrm>
            <a:off x="4605530" y="4473908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9%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ABE46B7-6DC7-45ED-9362-0C9373B8C03C}"/>
              </a:ext>
            </a:extLst>
          </p:cNvPr>
          <p:cNvSpPr txBox="1"/>
          <p:nvPr/>
        </p:nvSpPr>
        <p:spPr>
          <a:xfrm>
            <a:off x="285112" y="1338199"/>
            <a:ext cx="36674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INTÉGRATION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169226B-8BD6-4C2C-BF61-C02E601BBE14}"/>
              </a:ext>
            </a:extLst>
          </p:cNvPr>
          <p:cNvSpPr/>
          <p:nvPr/>
        </p:nvSpPr>
        <p:spPr>
          <a:xfrm>
            <a:off x="6077803" y="2344140"/>
            <a:ext cx="874257" cy="221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F6C76BC5-69D9-4D88-B136-57BF33C948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286" y="4440353"/>
            <a:ext cx="5878667" cy="284505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D34CCF55-8B87-45F3-A730-209D08059C19}"/>
              </a:ext>
            </a:extLst>
          </p:cNvPr>
          <p:cNvSpPr txBox="1"/>
          <p:nvPr/>
        </p:nvSpPr>
        <p:spPr>
          <a:xfrm>
            <a:off x="303292" y="4392777"/>
            <a:ext cx="58686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1E3B5F"/>
                </a:solidFill>
              </a:rPr>
              <a:t>ANALYSE</a:t>
            </a:r>
            <a:endParaRPr lang="fr-FR" sz="1333" b="1" dirty="0">
              <a:solidFill>
                <a:srgbClr val="1E3B5F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65F005-14F7-4D6A-ADFF-89B23512BD64}"/>
              </a:ext>
            </a:extLst>
          </p:cNvPr>
          <p:cNvSpPr/>
          <p:nvPr/>
        </p:nvSpPr>
        <p:spPr>
          <a:xfrm>
            <a:off x="7136305" y="2307337"/>
            <a:ext cx="874257" cy="297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9BC2C3C4-0D02-4072-82BB-12FD28ABE13E}"/>
              </a:ext>
            </a:extLst>
          </p:cNvPr>
          <p:cNvSpPr txBox="1"/>
          <p:nvPr/>
        </p:nvSpPr>
        <p:spPr>
          <a:xfrm>
            <a:off x="10203820" y="3203298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32%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47F2C32-F18A-4FBF-BC43-4B847D70A589}"/>
              </a:ext>
            </a:extLst>
          </p:cNvPr>
          <p:cNvSpPr txBox="1"/>
          <p:nvPr/>
        </p:nvSpPr>
        <p:spPr>
          <a:xfrm>
            <a:off x="10831238" y="3535428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65%</a:t>
            </a: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ADDEEBBC-80E8-47FD-BDBC-72A036E4DDC9}"/>
              </a:ext>
            </a:extLst>
          </p:cNvPr>
          <p:cNvSpPr/>
          <p:nvPr/>
        </p:nvSpPr>
        <p:spPr>
          <a:xfrm>
            <a:off x="6309022" y="1324481"/>
            <a:ext cx="5713169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B16F696E-E0B3-4F22-B8FA-20C85CD37F03}"/>
              </a:ext>
            </a:extLst>
          </p:cNvPr>
          <p:cNvSpPr txBox="1"/>
          <p:nvPr/>
        </p:nvSpPr>
        <p:spPr>
          <a:xfrm>
            <a:off x="6309022" y="1341164"/>
            <a:ext cx="36674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EMPLOI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6BBD4A0-5DA5-4C49-832A-B70347A66F1F}"/>
              </a:ext>
            </a:extLst>
          </p:cNvPr>
          <p:cNvSpPr/>
          <p:nvPr/>
        </p:nvSpPr>
        <p:spPr>
          <a:xfrm>
            <a:off x="256274" y="2013335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F245DFB-6B29-4388-A63E-68C953A60F2C}"/>
              </a:ext>
            </a:extLst>
          </p:cNvPr>
          <p:cNvSpPr/>
          <p:nvPr/>
        </p:nvSpPr>
        <p:spPr>
          <a:xfrm flipV="1">
            <a:off x="136497" y="1750452"/>
            <a:ext cx="209385" cy="2233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0A8D506-B8DA-4C84-8A66-E50527A299A7}"/>
              </a:ext>
            </a:extLst>
          </p:cNvPr>
          <p:cNvSpPr/>
          <p:nvPr/>
        </p:nvSpPr>
        <p:spPr>
          <a:xfrm>
            <a:off x="6077803" y="2085844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0CF350C-274D-4B2B-AA3B-40AA5D28447C}"/>
              </a:ext>
            </a:extLst>
          </p:cNvPr>
          <p:cNvSpPr/>
          <p:nvPr/>
        </p:nvSpPr>
        <p:spPr>
          <a:xfrm flipV="1">
            <a:off x="6255629" y="1769386"/>
            <a:ext cx="144185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9FF9109E-3863-4BA5-A70E-3A596E6948B3}"/>
              </a:ext>
            </a:extLst>
          </p:cNvPr>
          <p:cNvSpPr txBox="1"/>
          <p:nvPr/>
        </p:nvSpPr>
        <p:spPr>
          <a:xfrm>
            <a:off x="1915079" y="6482699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dirty="0"/>
              <a:t>et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25E1227-630C-427D-AEA1-A4B5A3F24BD7}"/>
              </a:ext>
            </a:extLst>
          </p:cNvPr>
          <p:cNvSpPr/>
          <p:nvPr/>
        </p:nvSpPr>
        <p:spPr>
          <a:xfrm>
            <a:off x="2184400" y="6328297"/>
            <a:ext cx="1121021" cy="432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i="1" dirty="0"/>
              <a:t>Mettez votre logo ici</a:t>
            </a:r>
          </a:p>
        </p:txBody>
      </p:sp>
      <p:pic>
        <p:nvPicPr>
          <p:cNvPr id="37" name="Image 36">
            <a:extLst>
              <a:ext uri="{FF2B5EF4-FFF2-40B4-BE49-F238E27FC236}">
                <a16:creationId xmlns:a16="http://schemas.microsoft.com/office/drawing/2014/main" id="{A3BC5931-B794-4946-89A0-46F49DD4F7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5767" y="120381"/>
            <a:ext cx="1340447" cy="1014392"/>
          </a:xfrm>
          <a:prstGeom prst="rect">
            <a:avLst/>
          </a:prstGeom>
        </p:spPr>
      </p:pic>
      <p:sp>
        <p:nvSpPr>
          <p:cNvPr id="43" name="ZoneTexte 42">
            <a:extLst>
              <a:ext uri="{FF2B5EF4-FFF2-40B4-BE49-F238E27FC236}">
                <a16:creationId xmlns:a16="http://schemas.microsoft.com/office/drawing/2014/main" id="{1B490E33-99FA-468C-8AD3-BDD9C6C88827}"/>
              </a:ext>
            </a:extLst>
          </p:cNvPr>
          <p:cNvSpPr txBox="1"/>
          <p:nvPr/>
        </p:nvSpPr>
        <p:spPr>
          <a:xfrm>
            <a:off x="10715767" y="784512"/>
            <a:ext cx="536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2568422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18092883-935D-456B-92E8-7D5D24C5FEE7}"/>
              </a:ext>
            </a:extLst>
          </p:cNvPr>
          <p:cNvSpPr/>
          <p:nvPr/>
        </p:nvSpPr>
        <p:spPr>
          <a:xfrm>
            <a:off x="285111" y="1319310"/>
            <a:ext cx="6008456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b="9014"/>
          <a:stretch>
            <a:fillRect/>
          </a:stretch>
        </p:blipFill>
        <p:spPr>
          <a:xfrm>
            <a:off x="203025" y="6426200"/>
            <a:ext cx="1723427" cy="273474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6C3B3236-F396-43AE-B75D-C6DD00F028C6}"/>
              </a:ext>
            </a:extLst>
          </p:cNvPr>
          <p:cNvSpPr txBox="1"/>
          <p:nvPr/>
        </p:nvSpPr>
        <p:spPr>
          <a:xfrm>
            <a:off x="211365" y="279811"/>
            <a:ext cx="767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1E3B5F"/>
                </a:solidFill>
              </a:rPr>
              <a:t>Etat de Santé 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FA75396-D935-46E7-8AC8-71E73C11B427}"/>
              </a:ext>
            </a:extLst>
          </p:cNvPr>
          <p:cNvSpPr txBox="1"/>
          <p:nvPr/>
        </p:nvSpPr>
        <p:spPr>
          <a:xfrm>
            <a:off x="5018911" y="5235360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35%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F127692-4E3F-4EF1-8974-9FE981BB67AC}"/>
              </a:ext>
            </a:extLst>
          </p:cNvPr>
          <p:cNvSpPr txBox="1"/>
          <p:nvPr/>
        </p:nvSpPr>
        <p:spPr>
          <a:xfrm>
            <a:off x="4605530" y="4473908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9%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ABE46B7-6DC7-45ED-9362-0C9373B8C03C}"/>
              </a:ext>
            </a:extLst>
          </p:cNvPr>
          <p:cNvSpPr txBox="1"/>
          <p:nvPr/>
        </p:nvSpPr>
        <p:spPr>
          <a:xfrm>
            <a:off x="285112" y="1338199"/>
            <a:ext cx="36674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SANTÉ PHYSIQUE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169226B-8BD6-4C2C-BF61-C02E601BBE14}"/>
              </a:ext>
            </a:extLst>
          </p:cNvPr>
          <p:cNvSpPr/>
          <p:nvPr/>
        </p:nvSpPr>
        <p:spPr>
          <a:xfrm>
            <a:off x="6077803" y="2344140"/>
            <a:ext cx="874257" cy="221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F6C76BC5-69D9-4D88-B136-57BF33C948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4931" y="1321582"/>
            <a:ext cx="5283200" cy="284505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D34CCF55-8B87-45F3-A730-209D08059C19}"/>
              </a:ext>
            </a:extLst>
          </p:cNvPr>
          <p:cNvSpPr txBox="1"/>
          <p:nvPr/>
        </p:nvSpPr>
        <p:spPr>
          <a:xfrm>
            <a:off x="6527063" y="1312454"/>
            <a:ext cx="528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1E3B5F"/>
                </a:solidFill>
              </a:rPr>
              <a:t>ANALYSE</a:t>
            </a:r>
            <a:endParaRPr lang="fr-FR" sz="1333" b="1" dirty="0">
              <a:solidFill>
                <a:srgbClr val="1E3B5F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65F005-14F7-4D6A-ADFF-89B23512BD64}"/>
              </a:ext>
            </a:extLst>
          </p:cNvPr>
          <p:cNvSpPr/>
          <p:nvPr/>
        </p:nvSpPr>
        <p:spPr>
          <a:xfrm>
            <a:off x="7136305" y="2307337"/>
            <a:ext cx="874257" cy="297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9BC2C3C4-0D02-4072-82BB-12FD28ABE13E}"/>
              </a:ext>
            </a:extLst>
          </p:cNvPr>
          <p:cNvSpPr txBox="1"/>
          <p:nvPr/>
        </p:nvSpPr>
        <p:spPr>
          <a:xfrm>
            <a:off x="10203820" y="3203298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32%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47F2C32-F18A-4FBF-BC43-4B847D70A589}"/>
              </a:ext>
            </a:extLst>
          </p:cNvPr>
          <p:cNvSpPr txBox="1"/>
          <p:nvPr/>
        </p:nvSpPr>
        <p:spPr>
          <a:xfrm>
            <a:off x="10831238" y="3535428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65%</a:t>
            </a: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ADDEEBBC-80E8-47FD-BDBC-72A036E4DDC9}"/>
              </a:ext>
            </a:extLst>
          </p:cNvPr>
          <p:cNvSpPr/>
          <p:nvPr/>
        </p:nvSpPr>
        <p:spPr>
          <a:xfrm>
            <a:off x="290744" y="3854456"/>
            <a:ext cx="6008456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B16F696E-E0B3-4F22-B8FA-20C85CD37F03}"/>
              </a:ext>
            </a:extLst>
          </p:cNvPr>
          <p:cNvSpPr txBox="1"/>
          <p:nvPr/>
        </p:nvSpPr>
        <p:spPr>
          <a:xfrm>
            <a:off x="290745" y="3864668"/>
            <a:ext cx="36674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SANTÉ PSYCHOLOGIQUE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6BBD4A0-5DA5-4C49-832A-B70347A66F1F}"/>
              </a:ext>
            </a:extLst>
          </p:cNvPr>
          <p:cNvSpPr/>
          <p:nvPr/>
        </p:nvSpPr>
        <p:spPr>
          <a:xfrm>
            <a:off x="284677" y="2006705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F245DFB-6B29-4388-A63E-68C953A60F2C}"/>
              </a:ext>
            </a:extLst>
          </p:cNvPr>
          <p:cNvSpPr/>
          <p:nvPr/>
        </p:nvSpPr>
        <p:spPr>
          <a:xfrm flipV="1">
            <a:off x="170412" y="1734402"/>
            <a:ext cx="209385" cy="2233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C77B05E-2431-4DB9-A2E1-ABF7D29A8FAD}"/>
              </a:ext>
            </a:extLst>
          </p:cNvPr>
          <p:cNvSpPr/>
          <p:nvPr/>
        </p:nvSpPr>
        <p:spPr>
          <a:xfrm>
            <a:off x="140892" y="4249765"/>
            <a:ext cx="229398" cy="1725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1FED85A-E186-4DDA-8221-3E82F3E121CA}"/>
              </a:ext>
            </a:extLst>
          </p:cNvPr>
          <p:cNvSpPr/>
          <p:nvPr/>
        </p:nvSpPr>
        <p:spPr>
          <a:xfrm>
            <a:off x="156986" y="4556867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89914A65-1E82-4325-B600-DEB8743986FA}"/>
              </a:ext>
            </a:extLst>
          </p:cNvPr>
          <p:cNvSpPr txBox="1"/>
          <p:nvPr/>
        </p:nvSpPr>
        <p:spPr>
          <a:xfrm>
            <a:off x="1915079" y="6482699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dirty="0"/>
              <a:t>et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9785DFD-23AA-4185-B764-97B62A3D9915}"/>
              </a:ext>
            </a:extLst>
          </p:cNvPr>
          <p:cNvSpPr/>
          <p:nvPr/>
        </p:nvSpPr>
        <p:spPr>
          <a:xfrm>
            <a:off x="2184400" y="6328297"/>
            <a:ext cx="1121021" cy="432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i="1" dirty="0"/>
              <a:t>Mettez votre logo ici</a:t>
            </a:r>
          </a:p>
        </p:txBody>
      </p:sp>
      <p:pic>
        <p:nvPicPr>
          <p:cNvPr id="43" name="Image 42">
            <a:extLst>
              <a:ext uri="{FF2B5EF4-FFF2-40B4-BE49-F238E27FC236}">
                <a16:creationId xmlns:a16="http://schemas.microsoft.com/office/drawing/2014/main" id="{6FC9D16D-BB0E-474D-AAEE-3616DB62BB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5767" y="120381"/>
            <a:ext cx="1340447" cy="1014392"/>
          </a:xfrm>
          <a:prstGeom prst="rect">
            <a:avLst/>
          </a:prstGeom>
        </p:spPr>
      </p:pic>
      <p:sp>
        <p:nvSpPr>
          <p:cNvPr id="46" name="ZoneTexte 45">
            <a:extLst>
              <a:ext uri="{FF2B5EF4-FFF2-40B4-BE49-F238E27FC236}">
                <a16:creationId xmlns:a16="http://schemas.microsoft.com/office/drawing/2014/main" id="{C192F73D-D535-4CD4-B155-9FB31B4F29BC}"/>
              </a:ext>
            </a:extLst>
          </p:cNvPr>
          <p:cNvSpPr txBox="1"/>
          <p:nvPr/>
        </p:nvSpPr>
        <p:spPr>
          <a:xfrm>
            <a:off x="10715767" y="784512"/>
            <a:ext cx="536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2385567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18092883-935D-456B-92E8-7D5D24C5FEE7}"/>
              </a:ext>
            </a:extLst>
          </p:cNvPr>
          <p:cNvSpPr/>
          <p:nvPr/>
        </p:nvSpPr>
        <p:spPr>
          <a:xfrm>
            <a:off x="170412" y="1319310"/>
            <a:ext cx="11736477" cy="287165"/>
          </a:xfrm>
          <a:prstGeom prst="roundRect">
            <a:avLst/>
          </a:prstGeom>
          <a:solidFill>
            <a:srgbClr val="FDE7FA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b="9014"/>
          <a:stretch>
            <a:fillRect/>
          </a:stretch>
        </p:blipFill>
        <p:spPr>
          <a:xfrm>
            <a:off x="203025" y="6426200"/>
            <a:ext cx="1723427" cy="273474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6C3B3236-F396-43AE-B75D-C6DD00F028C6}"/>
              </a:ext>
            </a:extLst>
          </p:cNvPr>
          <p:cNvSpPr txBox="1"/>
          <p:nvPr/>
        </p:nvSpPr>
        <p:spPr>
          <a:xfrm>
            <a:off x="203025" y="233415"/>
            <a:ext cx="767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1E3B5F"/>
                </a:solidFill>
              </a:rPr>
              <a:t>Questions ouvertes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FA75396-D935-46E7-8AC8-71E73C11B427}"/>
              </a:ext>
            </a:extLst>
          </p:cNvPr>
          <p:cNvSpPr txBox="1"/>
          <p:nvPr/>
        </p:nvSpPr>
        <p:spPr>
          <a:xfrm>
            <a:off x="5018911" y="5235360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35%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ABE46B7-6DC7-45ED-9362-0C9373B8C03C}"/>
              </a:ext>
            </a:extLst>
          </p:cNvPr>
          <p:cNvSpPr txBox="1"/>
          <p:nvPr/>
        </p:nvSpPr>
        <p:spPr>
          <a:xfrm>
            <a:off x="203025" y="1338199"/>
            <a:ext cx="9144175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33" b="1" dirty="0">
                <a:solidFill>
                  <a:srgbClr val="1E3B5F"/>
                </a:solidFill>
              </a:rPr>
              <a:t>Dans quels domaines pensez-vous que ENTREPRISE puisse s'améliorer pour devenir plus inclusive à l'avenir ?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65F005-14F7-4D6A-ADFF-89B23512BD64}"/>
              </a:ext>
            </a:extLst>
          </p:cNvPr>
          <p:cNvSpPr/>
          <p:nvPr/>
        </p:nvSpPr>
        <p:spPr>
          <a:xfrm>
            <a:off x="7136305" y="2307337"/>
            <a:ext cx="874257" cy="297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9BC2C3C4-0D02-4072-82BB-12FD28ABE13E}"/>
              </a:ext>
            </a:extLst>
          </p:cNvPr>
          <p:cNvSpPr txBox="1"/>
          <p:nvPr/>
        </p:nvSpPr>
        <p:spPr>
          <a:xfrm>
            <a:off x="10203820" y="3203298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32%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47F2C32-F18A-4FBF-BC43-4B847D70A589}"/>
              </a:ext>
            </a:extLst>
          </p:cNvPr>
          <p:cNvSpPr txBox="1"/>
          <p:nvPr/>
        </p:nvSpPr>
        <p:spPr>
          <a:xfrm>
            <a:off x="10831238" y="3535428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65%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6BBD4A0-5DA5-4C49-832A-B70347A66F1F}"/>
              </a:ext>
            </a:extLst>
          </p:cNvPr>
          <p:cNvSpPr/>
          <p:nvPr/>
        </p:nvSpPr>
        <p:spPr>
          <a:xfrm>
            <a:off x="284677" y="2006705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F245DFB-6B29-4388-A63E-68C953A60F2C}"/>
              </a:ext>
            </a:extLst>
          </p:cNvPr>
          <p:cNvSpPr/>
          <p:nvPr/>
        </p:nvSpPr>
        <p:spPr>
          <a:xfrm flipV="1">
            <a:off x="170412" y="1734402"/>
            <a:ext cx="209385" cy="2233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C77B05E-2431-4DB9-A2E1-ABF7D29A8FAD}"/>
              </a:ext>
            </a:extLst>
          </p:cNvPr>
          <p:cNvSpPr/>
          <p:nvPr/>
        </p:nvSpPr>
        <p:spPr>
          <a:xfrm>
            <a:off x="140892" y="4249765"/>
            <a:ext cx="229398" cy="1725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1FED85A-E186-4DDA-8221-3E82F3E121CA}"/>
              </a:ext>
            </a:extLst>
          </p:cNvPr>
          <p:cNvSpPr/>
          <p:nvPr/>
        </p:nvSpPr>
        <p:spPr>
          <a:xfrm>
            <a:off x="156986" y="4556867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4C5802EC-62B7-4528-96A1-BF99746CD400}"/>
              </a:ext>
            </a:extLst>
          </p:cNvPr>
          <p:cNvSpPr txBox="1"/>
          <p:nvPr/>
        </p:nvSpPr>
        <p:spPr>
          <a:xfrm>
            <a:off x="210607" y="772779"/>
            <a:ext cx="767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E19F2A"/>
                </a:solidFill>
              </a:rPr>
              <a:t>La parole aux répondants·es  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F75880A9-03FB-44C1-A565-B3C34BDA64BC}"/>
              </a:ext>
            </a:extLst>
          </p:cNvPr>
          <p:cNvSpPr txBox="1"/>
          <p:nvPr/>
        </p:nvSpPr>
        <p:spPr>
          <a:xfrm>
            <a:off x="170413" y="1759364"/>
            <a:ext cx="11736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04955" lvl="3" indent="-190510" algn="just">
              <a:buFont typeface="Arial" panose="020B0604020202020204" pitchFamily="34" charset="0"/>
              <a:buChar char="•"/>
            </a:pPr>
            <a:endParaRPr lang="fr-FR" sz="1200" b="1" dirty="0"/>
          </a:p>
          <a:p>
            <a:pPr lvl="3" algn="just"/>
            <a:endParaRPr lang="fr-FR" sz="1200" b="1" dirty="0"/>
          </a:p>
          <a:p>
            <a:pPr lvl="3" algn="just"/>
            <a:endParaRPr lang="fr-FR" sz="1200" b="1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DEC11F3-D5E1-4ABB-BABC-6D38210A9C58}"/>
              </a:ext>
            </a:extLst>
          </p:cNvPr>
          <p:cNvSpPr txBox="1"/>
          <p:nvPr/>
        </p:nvSpPr>
        <p:spPr>
          <a:xfrm>
            <a:off x="1915079" y="6482699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dirty="0"/>
              <a:t>et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7EF2324-6F86-458D-82D7-360B2844B325}"/>
              </a:ext>
            </a:extLst>
          </p:cNvPr>
          <p:cNvSpPr/>
          <p:nvPr/>
        </p:nvSpPr>
        <p:spPr>
          <a:xfrm>
            <a:off x="2184400" y="6328297"/>
            <a:ext cx="1121021" cy="432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i="1" dirty="0"/>
              <a:t>Mettez votre logo ici</a:t>
            </a:r>
          </a:p>
        </p:txBody>
      </p:sp>
    </p:spTree>
    <p:extLst>
      <p:ext uri="{BB962C8B-B14F-4D97-AF65-F5344CB8AC3E}">
        <p14:creationId xmlns:p14="http://schemas.microsoft.com/office/powerpoint/2010/main" val="638182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18092883-935D-456B-92E8-7D5D24C5FEE7}"/>
              </a:ext>
            </a:extLst>
          </p:cNvPr>
          <p:cNvSpPr/>
          <p:nvPr/>
        </p:nvSpPr>
        <p:spPr>
          <a:xfrm>
            <a:off x="170412" y="1319310"/>
            <a:ext cx="11736477" cy="287165"/>
          </a:xfrm>
          <a:prstGeom prst="roundRect">
            <a:avLst/>
          </a:prstGeom>
          <a:solidFill>
            <a:srgbClr val="FDE7FA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b="9014"/>
          <a:stretch>
            <a:fillRect/>
          </a:stretch>
        </p:blipFill>
        <p:spPr>
          <a:xfrm>
            <a:off x="203025" y="6426200"/>
            <a:ext cx="1723427" cy="273474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6C3B3236-F396-43AE-B75D-C6DD00F028C6}"/>
              </a:ext>
            </a:extLst>
          </p:cNvPr>
          <p:cNvSpPr txBox="1"/>
          <p:nvPr/>
        </p:nvSpPr>
        <p:spPr>
          <a:xfrm>
            <a:off x="203025" y="233415"/>
            <a:ext cx="767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1E3B5F"/>
                </a:solidFill>
              </a:rPr>
              <a:t>Questions ouvertes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1F6AA16-F029-4CF0-8BB4-465E8A9EBA0E}"/>
              </a:ext>
            </a:extLst>
          </p:cNvPr>
          <p:cNvSpPr txBox="1"/>
          <p:nvPr/>
        </p:nvSpPr>
        <p:spPr>
          <a:xfrm>
            <a:off x="4478128" y="5454618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57%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FA75396-D935-46E7-8AC8-71E73C11B427}"/>
              </a:ext>
            </a:extLst>
          </p:cNvPr>
          <p:cNvSpPr txBox="1"/>
          <p:nvPr/>
        </p:nvSpPr>
        <p:spPr>
          <a:xfrm>
            <a:off x="5018911" y="5235360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35%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ABE46B7-6DC7-45ED-9362-0C9373B8C03C}"/>
              </a:ext>
            </a:extLst>
          </p:cNvPr>
          <p:cNvSpPr txBox="1"/>
          <p:nvPr/>
        </p:nvSpPr>
        <p:spPr>
          <a:xfrm>
            <a:off x="203025" y="1338199"/>
            <a:ext cx="9144175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33" b="1" dirty="0">
                <a:solidFill>
                  <a:srgbClr val="1E3B5F"/>
                </a:solidFill>
              </a:rPr>
              <a:t>Avez-vous des idées/suggestions pour favoriser l'Inclusion et la Diversité dans votre entreprise ?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65F005-14F7-4D6A-ADFF-89B23512BD64}"/>
              </a:ext>
            </a:extLst>
          </p:cNvPr>
          <p:cNvSpPr/>
          <p:nvPr/>
        </p:nvSpPr>
        <p:spPr>
          <a:xfrm>
            <a:off x="7136305" y="2307337"/>
            <a:ext cx="874257" cy="297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9BC2C3C4-0D02-4072-82BB-12FD28ABE13E}"/>
              </a:ext>
            </a:extLst>
          </p:cNvPr>
          <p:cNvSpPr txBox="1"/>
          <p:nvPr/>
        </p:nvSpPr>
        <p:spPr>
          <a:xfrm>
            <a:off x="10203820" y="3203298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32%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47F2C32-F18A-4FBF-BC43-4B847D70A589}"/>
              </a:ext>
            </a:extLst>
          </p:cNvPr>
          <p:cNvSpPr txBox="1"/>
          <p:nvPr/>
        </p:nvSpPr>
        <p:spPr>
          <a:xfrm>
            <a:off x="10831238" y="3535428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65%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6BBD4A0-5DA5-4C49-832A-B70347A66F1F}"/>
              </a:ext>
            </a:extLst>
          </p:cNvPr>
          <p:cNvSpPr/>
          <p:nvPr/>
        </p:nvSpPr>
        <p:spPr>
          <a:xfrm>
            <a:off x="284677" y="2006705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F245DFB-6B29-4388-A63E-68C953A60F2C}"/>
              </a:ext>
            </a:extLst>
          </p:cNvPr>
          <p:cNvSpPr/>
          <p:nvPr/>
        </p:nvSpPr>
        <p:spPr>
          <a:xfrm flipV="1">
            <a:off x="170412" y="1734402"/>
            <a:ext cx="209385" cy="2233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C77B05E-2431-4DB9-A2E1-ABF7D29A8FAD}"/>
              </a:ext>
            </a:extLst>
          </p:cNvPr>
          <p:cNvSpPr/>
          <p:nvPr/>
        </p:nvSpPr>
        <p:spPr>
          <a:xfrm>
            <a:off x="140892" y="4249765"/>
            <a:ext cx="229398" cy="1725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1FED85A-E186-4DDA-8221-3E82F3E121CA}"/>
              </a:ext>
            </a:extLst>
          </p:cNvPr>
          <p:cNvSpPr/>
          <p:nvPr/>
        </p:nvSpPr>
        <p:spPr>
          <a:xfrm>
            <a:off x="156986" y="4556867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9864FC71-9C51-4083-9053-118AE7DF139F}"/>
              </a:ext>
            </a:extLst>
          </p:cNvPr>
          <p:cNvSpPr txBox="1"/>
          <p:nvPr/>
        </p:nvSpPr>
        <p:spPr>
          <a:xfrm>
            <a:off x="3900350" y="5294099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43%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4C5802EC-62B7-4528-96A1-BF99746CD400}"/>
              </a:ext>
            </a:extLst>
          </p:cNvPr>
          <p:cNvSpPr txBox="1"/>
          <p:nvPr/>
        </p:nvSpPr>
        <p:spPr>
          <a:xfrm>
            <a:off x="210607" y="772779"/>
            <a:ext cx="767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E19F2A"/>
                </a:solidFill>
              </a:rPr>
              <a:t>La parole aux répondants·es  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F75880A9-03FB-44C1-A565-B3C34BDA64BC}"/>
              </a:ext>
            </a:extLst>
          </p:cNvPr>
          <p:cNvSpPr txBox="1"/>
          <p:nvPr/>
        </p:nvSpPr>
        <p:spPr>
          <a:xfrm>
            <a:off x="170413" y="1759364"/>
            <a:ext cx="11665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04955" lvl="3" indent="-190510" algn="just">
              <a:buFont typeface="Arial" panose="020B0604020202020204" pitchFamily="34" charset="0"/>
              <a:buChar char="•"/>
            </a:pPr>
            <a:endParaRPr lang="fr-FR" sz="1200" b="1" dirty="0"/>
          </a:p>
          <a:p>
            <a:pPr lvl="3" algn="just"/>
            <a:endParaRPr lang="fr-FR" sz="1200" b="1" dirty="0"/>
          </a:p>
          <a:p>
            <a:pPr lvl="3" algn="just"/>
            <a:endParaRPr lang="fr-FR" sz="1200" b="1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CFFB0C8-AF9D-4D46-9981-C8703FE0B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3110"/>
            <a:ext cx="123175" cy="2462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0960" tIns="30480" rIns="60960" bIns="3048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09630"/>
            <a:endParaRPr lang="fr-FR" altLang="fr-FR" sz="1200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123A54BA-085D-4886-A40C-CBA5AA16E729}"/>
              </a:ext>
            </a:extLst>
          </p:cNvPr>
          <p:cNvSpPr txBox="1"/>
          <p:nvPr/>
        </p:nvSpPr>
        <p:spPr>
          <a:xfrm>
            <a:off x="1915079" y="6482699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dirty="0"/>
              <a:t>et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C2C3356-4DA5-486C-B122-E31341336DF6}"/>
              </a:ext>
            </a:extLst>
          </p:cNvPr>
          <p:cNvSpPr/>
          <p:nvPr/>
        </p:nvSpPr>
        <p:spPr>
          <a:xfrm>
            <a:off x="2184400" y="6328297"/>
            <a:ext cx="1121021" cy="432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i="1" dirty="0"/>
              <a:t>Mettez votre logo ici</a:t>
            </a:r>
          </a:p>
        </p:txBody>
      </p:sp>
    </p:spTree>
    <p:extLst>
      <p:ext uri="{BB962C8B-B14F-4D97-AF65-F5344CB8AC3E}">
        <p14:creationId xmlns:p14="http://schemas.microsoft.com/office/powerpoint/2010/main" val="10617578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18092883-935D-456B-92E8-7D5D24C5FEE7}"/>
              </a:ext>
            </a:extLst>
          </p:cNvPr>
          <p:cNvSpPr/>
          <p:nvPr/>
        </p:nvSpPr>
        <p:spPr>
          <a:xfrm>
            <a:off x="170412" y="1319310"/>
            <a:ext cx="11736477" cy="287165"/>
          </a:xfrm>
          <a:prstGeom prst="roundRect">
            <a:avLst/>
          </a:prstGeom>
          <a:solidFill>
            <a:srgbClr val="FDE7FA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b="9014"/>
          <a:stretch>
            <a:fillRect/>
          </a:stretch>
        </p:blipFill>
        <p:spPr>
          <a:xfrm>
            <a:off x="203025" y="6426200"/>
            <a:ext cx="1723427" cy="273474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6C3B3236-F396-43AE-B75D-C6DD00F028C6}"/>
              </a:ext>
            </a:extLst>
          </p:cNvPr>
          <p:cNvSpPr txBox="1"/>
          <p:nvPr/>
        </p:nvSpPr>
        <p:spPr>
          <a:xfrm>
            <a:off x="203025" y="233415"/>
            <a:ext cx="767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1E3B5F"/>
                </a:solidFill>
              </a:rPr>
              <a:t>Questions ouvertes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1F6AA16-F029-4CF0-8BB4-465E8A9EBA0E}"/>
              </a:ext>
            </a:extLst>
          </p:cNvPr>
          <p:cNvSpPr txBox="1"/>
          <p:nvPr/>
        </p:nvSpPr>
        <p:spPr>
          <a:xfrm>
            <a:off x="4478128" y="5454618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57%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FA75396-D935-46E7-8AC8-71E73C11B427}"/>
              </a:ext>
            </a:extLst>
          </p:cNvPr>
          <p:cNvSpPr txBox="1"/>
          <p:nvPr/>
        </p:nvSpPr>
        <p:spPr>
          <a:xfrm>
            <a:off x="5018911" y="5235360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35%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ABE46B7-6DC7-45ED-9362-0C9373B8C03C}"/>
              </a:ext>
            </a:extLst>
          </p:cNvPr>
          <p:cNvSpPr txBox="1"/>
          <p:nvPr/>
        </p:nvSpPr>
        <p:spPr>
          <a:xfrm>
            <a:off x="203025" y="1338199"/>
            <a:ext cx="9144175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33" b="1" dirty="0">
                <a:solidFill>
                  <a:srgbClr val="1E3B5F"/>
                </a:solidFill>
              </a:rPr>
              <a:t>Y a-t-il des thématiques sur l’inclusion non abordées précédemment qui vous semblent importantes ? </a:t>
            </a:r>
          </a:p>
          <a:p>
            <a:endParaRPr lang="fr-FR" sz="1333" b="1" dirty="0">
              <a:solidFill>
                <a:srgbClr val="1E3B5F"/>
              </a:solidFill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9BC2C3C4-0D02-4072-82BB-12FD28ABE13E}"/>
              </a:ext>
            </a:extLst>
          </p:cNvPr>
          <p:cNvSpPr txBox="1"/>
          <p:nvPr/>
        </p:nvSpPr>
        <p:spPr>
          <a:xfrm>
            <a:off x="10203820" y="3203298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32%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47F2C32-F18A-4FBF-BC43-4B847D70A589}"/>
              </a:ext>
            </a:extLst>
          </p:cNvPr>
          <p:cNvSpPr txBox="1"/>
          <p:nvPr/>
        </p:nvSpPr>
        <p:spPr>
          <a:xfrm>
            <a:off x="10831238" y="3535428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65%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6BBD4A0-5DA5-4C49-832A-B70347A66F1F}"/>
              </a:ext>
            </a:extLst>
          </p:cNvPr>
          <p:cNvSpPr/>
          <p:nvPr/>
        </p:nvSpPr>
        <p:spPr>
          <a:xfrm>
            <a:off x="284677" y="2006705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F245DFB-6B29-4388-A63E-68C953A60F2C}"/>
              </a:ext>
            </a:extLst>
          </p:cNvPr>
          <p:cNvSpPr/>
          <p:nvPr/>
        </p:nvSpPr>
        <p:spPr>
          <a:xfrm flipV="1">
            <a:off x="170412" y="1734402"/>
            <a:ext cx="209385" cy="2233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C77B05E-2431-4DB9-A2E1-ABF7D29A8FAD}"/>
              </a:ext>
            </a:extLst>
          </p:cNvPr>
          <p:cNvSpPr/>
          <p:nvPr/>
        </p:nvSpPr>
        <p:spPr>
          <a:xfrm>
            <a:off x="140892" y="4249765"/>
            <a:ext cx="229398" cy="1725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1FED85A-E186-4DDA-8221-3E82F3E121CA}"/>
              </a:ext>
            </a:extLst>
          </p:cNvPr>
          <p:cNvSpPr/>
          <p:nvPr/>
        </p:nvSpPr>
        <p:spPr>
          <a:xfrm>
            <a:off x="156986" y="4556867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9864FC71-9C51-4083-9053-118AE7DF139F}"/>
              </a:ext>
            </a:extLst>
          </p:cNvPr>
          <p:cNvSpPr txBox="1"/>
          <p:nvPr/>
        </p:nvSpPr>
        <p:spPr>
          <a:xfrm>
            <a:off x="3900350" y="5294099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43%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4C5802EC-62B7-4528-96A1-BF99746CD400}"/>
              </a:ext>
            </a:extLst>
          </p:cNvPr>
          <p:cNvSpPr txBox="1"/>
          <p:nvPr/>
        </p:nvSpPr>
        <p:spPr>
          <a:xfrm>
            <a:off x="210607" y="772779"/>
            <a:ext cx="767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E19F2A"/>
                </a:solidFill>
              </a:rPr>
              <a:t>La parole aux répondants·es  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F75880A9-03FB-44C1-A565-B3C34BDA64BC}"/>
              </a:ext>
            </a:extLst>
          </p:cNvPr>
          <p:cNvSpPr txBox="1"/>
          <p:nvPr/>
        </p:nvSpPr>
        <p:spPr>
          <a:xfrm>
            <a:off x="170413" y="1759365"/>
            <a:ext cx="11665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/>
            <a:endParaRPr lang="fr-FR" sz="1200" b="1" dirty="0"/>
          </a:p>
          <a:p>
            <a:pPr lvl="3" algn="just"/>
            <a:endParaRPr lang="fr-FR" sz="1200" b="1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CFFB0C8-AF9D-4D46-9981-C8703FE0B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3110"/>
            <a:ext cx="123175" cy="2462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0960" tIns="30480" rIns="60960" bIns="3048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09630"/>
            <a:endParaRPr lang="fr-FR" altLang="fr-FR" sz="1200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827C7AF-CA9A-4871-9D7D-CA71726C8F1E}"/>
              </a:ext>
            </a:extLst>
          </p:cNvPr>
          <p:cNvSpPr txBox="1"/>
          <p:nvPr/>
        </p:nvSpPr>
        <p:spPr>
          <a:xfrm>
            <a:off x="1915079" y="6482699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dirty="0"/>
              <a:t>et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42431FC-003E-47F2-BE9F-A441EE23B57D}"/>
              </a:ext>
            </a:extLst>
          </p:cNvPr>
          <p:cNvSpPr/>
          <p:nvPr/>
        </p:nvSpPr>
        <p:spPr>
          <a:xfrm>
            <a:off x="2184400" y="6328297"/>
            <a:ext cx="1121021" cy="432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i="1" dirty="0"/>
              <a:t>Mettez votre logo ici</a:t>
            </a:r>
          </a:p>
        </p:txBody>
      </p:sp>
    </p:spTree>
    <p:extLst>
      <p:ext uri="{BB962C8B-B14F-4D97-AF65-F5344CB8AC3E}">
        <p14:creationId xmlns:p14="http://schemas.microsoft.com/office/powerpoint/2010/main" val="1628133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18092883-935D-456B-92E8-7D5D24C5FEE7}"/>
              </a:ext>
            </a:extLst>
          </p:cNvPr>
          <p:cNvSpPr/>
          <p:nvPr/>
        </p:nvSpPr>
        <p:spPr>
          <a:xfrm>
            <a:off x="304800" y="1601600"/>
            <a:ext cx="5283200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b="9014"/>
          <a:stretch>
            <a:fillRect/>
          </a:stretch>
        </p:blipFill>
        <p:spPr>
          <a:xfrm>
            <a:off x="203025" y="6426200"/>
            <a:ext cx="1723427" cy="273474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6C3B3236-F396-43AE-B75D-C6DD00F028C6}"/>
              </a:ext>
            </a:extLst>
          </p:cNvPr>
          <p:cNvSpPr txBox="1"/>
          <p:nvPr/>
        </p:nvSpPr>
        <p:spPr>
          <a:xfrm>
            <a:off x="211365" y="279811"/>
            <a:ext cx="767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1E3B5F"/>
                </a:solidFill>
              </a:rPr>
              <a:t>Le profil de l’échantillon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B996F57-FCEF-4548-855A-18A29C9760E6}"/>
              </a:ext>
            </a:extLst>
          </p:cNvPr>
          <p:cNvSpPr txBox="1"/>
          <p:nvPr/>
        </p:nvSpPr>
        <p:spPr>
          <a:xfrm>
            <a:off x="211365" y="860224"/>
            <a:ext cx="767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E19F2A"/>
                </a:solidFill>
              </a:rPr>
              <a:t>XX répondants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ABE46B7-6DC7-45ED-9362-0C9373B8C03C}"/>
              </a:ext>
            </a:extLst>
          </p:cNvPr>
          <p:cNvSpPr txBox="1"/>
          <p:nvPr/>
        </p:nvSpPr>
        <p:spPr>
          <a:xfrm>
            <a:off x="304800" y="1622024"/>
            <a:ext cx="50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SEXE</a:t>
            </a:r>
            <a:endParaRPr lang="fr-FR" sz="1333" b="1" dirty="0">
              <a:solidFill>
                <a:srgbClr val="1E3B5F"/>
              </a:solidFill>
            </a:endParaRP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C3F5461A-D3A1-4072-8AD6-7C7154F45E88}"/>
              </a:ext>
            </a:extLst>
          </p:cNvPr>
          <p:cNvSpPr/>
          <p:nvPr/>
        </p:nvSpPr>
        <p:spPr>
          <a:xfrm>
            <a:off x="304800" y="3886298"/>
            <a:ext cx="5283200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AC36A29-B7C7-4372-9A28-0DD94EA43931}"/>
              </a:ext>
            </a:extLst>
          </p:cNvPr>
          <p:cNvSpPr txBox="1"/>
          <p:nvPr/>
        </p:nvSpPr>
        <p:spPr>
          <a:xfrm>
            <a:off x="304801" y="3911261"/>
            <a:ext cx="90321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ÂGE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169226B-8BD6-4C2C-BF61-C02E601BBE14}"/>
              </a:ext>
            </a:extLst>
          </p:cNvPr>
          <p:cNvSpPr/>
          <p:nvPr/>
        </p:nvSpPr>
        <p:spPr>
          <a:xfrm>
            <a:off x="6077803" y="2344140"/>
            <a:ext cx="874257" cy="221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F6C76BC5-69D9-4D88-B136-57BF33C948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5751" y="4453302"/>
            <a:ext cx="5283200" cy="284505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D34CCF55-8B87-45F3-A730-209D08059C19}"/>
              </a:ext>
            </a:extLst>
          </p:cNvPr>
          <p:cNvSpPr txBox="1"/>
          <p:nvPr/>
        </p:nvSpPr>
        <p:spPr>
          <a:xfrm>
            <a:off x="6205751" y="4441665"/>
            <a:ext cx="528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1E3B5F"/>
                </a:solidFill>
              </a:rPr>
              <a:t>ANALYSE</a:t>
            </a:r>
            <a:endParaRPr lang="fr-FR" sz="1333" b="1" dirty="0">
              <a:solidFill>
                <a:srgbClr val="1E3B5F"/>
              </a:solidFill>
            </a:endParaRPr>
          </a:p>
        </p:txBody>
      </p: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138024E2-6010-4DF0-88B0-41411CEFC130}"/>
              </a:ext>
            </a:extLst>
          </p:cNvPr>
          <p:cNvSpPr/>
          <p:nvPr/>
        </p:nvSpPr>
        <p:spPr>
          <a:xfrm>
            <a:off x="6197600" y="1601552"/>
            <a:ext cx="5283200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DE6B62B9-6A4B-483F-8074-6B6D66F6292B}"/>
              </a:ext>
            </a:extLst>
          </p:cNvPr>
          <p:cNvSpPr txBox="1"/>
          <p:nvPr/>
        </p:nvSpPr>
        <p:spPr>
          <a:xfrm>
            <a:off x="6213901" y="1612047"/>
            <a:ext cx="4403299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33" b="1" dirty="0">
                <a:solidFill>
                  <a:srgbClr val="1E3B5F"/>
                </a:solidFill>
              </a:rPr>
              <a:t>INTERÊT POUR LA THÉMATIQUE DE L’INCLUSION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65F005-14F7-4D6A-ADFF-89B23512BD64}"/>
              </a:ext>
            </a:extLst>
          </p:cNvPr>
          <p:cNvSpPr/>
          <p:nvPr/>
        </p:nvSpPr>
        <p:spPr>
          <a:xfrm>
            <a:off x="7136305" y="2307337"/>
            <a:ext cx="874257" cy="297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35B8C647-38F6-44E7-BB58-674C6B610B86}"/>
              </a:ext>
            </a:extLst>
          </p:cNvPr>
          <p:cNvSpPr txBox="1"/>
          <p:nvPr/>
        </p:nvSpPr>
        <p:spPr>
          <a:xfrm>
            <a:off x="1915079" y="6482699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dirty="0"/>
              <a:t>et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2BA7CA7-D6D9-43A7-851D-B9D0861B2E0D}"/>
              </a:ext>
            </a:extLst>
          </p:cNvPr>
          <p:cNvSpPr/>
          <p:nvPr/>
        </p:nvSpPr>
        <p:spPr>
          <a:xfrm>
            <a:off x="2184400" y="6328297"/>
            <a:ext cx="1121021" cy="432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i="1" dirty="0"/>
              <a:t>Mettez votre logo ici</a:t>
            </a:r>
          </a:p>
        </p:txBody>
      </p:sp>
      <p:pic>
        <p:nvPicPr>
          <p:cNvPr id="38" name="Image 37">
            <a:extLst>
              <a:ext uri="{FF2B5EF4-FFF2-40B4-BE49-F238E27FC236}">
                <a16:creationId xmlns:a16="http://schemas.microsoft.com/office/drawing/2014/main" id="{86B6CC73-114F-40CC-8B18-692A5ED9C4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5767" y="120381"/>
            <a:ext cx="1340447" cy="1014392"/>
          </a:xfrm>
          <a:prstGeom prst="rect">
            <a:avLst/>
          </a:prstGeom>
        </p:spPr>
      </p:pic>
      <p:sp>
        <p:nvSpPr>
          <p:cNvPr id="44" name="ZoneTexte 43">
            <a:extLst>
              <a:ext uri="{FF2B5EF4-FFF2-40B4-BE49-F238E27FC236}">
                <a16:creationId xmlns:a16="http://schemas.microsoft.com/office/drawing/2014/main" id="{ED8F1E6C-CF07-403A-8C6C-299FD774F39A}"/>
              </a:ext>
            </a:extLst>
          </p:cNvPr>
          <p:cNvSpPr txBox="1"/>
          <p:nvPr/>
        </p:nvSpPr>
        <p:spPr>
          <a:xfrm>
            <a:off x="10715767" y="784512"/>
            <a:ext cx="536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16047326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18092883-935D-456B-92E8-7D5D24C5FEE7}"/>
              </a:ext>
            </a:extLst>
          </p:cNvPr>
          <p:cNvSpPr/>
          <p:nvPr/>
        </p:nvSpPr>
        <p:spPr>
          <a:xfrm>
            <a:off x="170412" y="1319310"/>
            <a:ext cx="11736477" cy="287165"/>
          </a:xfrm>
          <a:prstGeom prst="roundRect">
            <a:avLst/>
          </a:prstGeom>
          <a:solidFill>
            <a:srgbClr val="FDE7FA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b="9014"/>
          <a:stretch>
            <a:fillRect/>
          </a:stretch>
        </p:blipFill>
        <p:spPr>
          <a:xfrm>
            <a:off x="203025" y="6426200"/>
            <a:ext cx="1723427" cy="273474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6C3B3236-F396-43AE-B75D-C6DD00F028C6}"/>
              </a:ext>
            </a:extLst>
          </p:cNvPr>
          <p:cNvSpPr txBox="1"/>
          <p:nvPr/>
        </p:nvSpPr>
        <p:spPr>
          <a:xfrm>
            <a:off x="203025" y="233415"/>
            <a:ext cx="767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1E3B5F"/>
                </a:solidFill>
              </a:rPr>
              <a:t>Questions ouvertes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1F6AA16-F029-4CF0-8BB4-465E8A9EBA0E}"/>
              </a:ext>
            </a:extLst>
          </p:cNvPr>
          <p:cNvSpPr txBox="1"/>
          <p:nvPr/>
        </p:nvSpPr>
        <p:spPr>
          <a:xfrm>
            <a:off x="4478128" y="5454618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57%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FA75396-D935-46E7-8AC8-71E73C11B427}"/>
              </a:ext>
            </a:extLst>
          </p:cNvPr>
          <p:cNvSpPr txBox="1"/>
          <p:nvPr/>
        </p:nvSpPr>
        <p:spPr>
          <a:xfrm>
            <a:off x="5018911" y="5235360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35%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ABE46B7-6DC7-45ED-9362-0C9373B8C03C}"/>
              </a:ext>
            </a:extLst>
          </p:cNvPr>
          <p:cNvSpPr txBox="1"/>
          <p:nvPr/>
        </p:nvSpPr>
        <p:spPr>
          <a:xfrm>
            <a:off x="203025" y="1338199"/>
            <a:ext cx="9144175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33" b="1" dirty="0">
                <a:solidFill>
                  <a:srgbClr val="1E3B5F"/>
                </a:solidFill>
              </a:rPr>
              <a:t>RECOMMANDATION DE ENTREPRISE SUR LA THEMATIQUE DE L’INCLUSION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65F005-14F7-4D6A-ADFF-89B23512BD64}"/>
              </a:ext>
            </a:extLst>
          </p:cNvPr>
          <p:cNvSpPr/>
          <p:nvPr/>
        </p:nvSpPr>
        <p:spPr>
          <a:xfrm>
            <a:off x="7136305" y="2307337"/>
            <a:ext cx="874257" cy="297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47F2C32-F18A-4FBF-BC43-4B847D70A589}"/>
              </a:ext>
            </a:extLst>
          </p:cNvPr>
          <p:cNvSpPr txBox="1"/>
          <p:nvPr/>
        </p:nvSpPr>
        <p:spPr>
          <a:xfrm>
            <a:off x="10831238" y="3535428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65%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6BBD4A0-5DA5-4C49-832A-B70347A66F1F}"/>
              </a:ext>
            </a:extLst>
          </p:cNvPr>
          <p:cNvSpPr/>
          <p:nvPr/>
        </p:nvSpPr>
        <p:spPr>
          <a:xfrm>
            <a:off x="284677" y="2006705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F245DFB-6B29-4388-A63E-68C953A60F2C}"/>
              </a:ext>
            </a:extLst>
          </p:cNvPr>
          <p:cNvSpPr/>
          <p:nvPr/>
        </p:nvSpPr>
        <p:spPr>
          <a:xfrm flipV="1">
            <a:off x="170412" y="1734402"/>
            <a:ext cx="209385" cy="2233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C77B05E-2431-4DB9-A2E1-ABF7D29A8FAD}"/>
              </a:ext>
            </a:extLst>
          </p:cNvPr>
          <p:cNvSpPr/>
          <p:nvPr/>
        </p:nvSpPr>
        <p:spPr>
          <a:xfrm>
            <a:off x="140892" y="4249765"/>
            <a:ext cx="229398" cy="1725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1FED85A-E186-4DDA-8221-3E82F3E121CA}"/>
              </a:ext>
            </a:extLst>
          </p:cNvPr>
          <p:cNvSpPr/>
          <p:nvPr/>
        </p:nvSpPr>
        <p:spPr>
          <a:xfrm>
            <a:off x="156986" y="4556867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9864FC71-9C51-4083-9053-118AE7DF139F}"/>
              </a:ext>
            </a:extLst>
          </p:cNvPr>
          <p:cNvSpPr txBox="1"/>
          <p:nvPr/>
        </p:nvSpPr>
        <p:spPr>
          <a:xfrm>
            <a:off x="3900350" y="5294099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43%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4C5802EC-62B7-4528-96A1-BF99746CD400}"/>
              </a:ext>
            </a:extLst>
          </p:cNvPr>
          <p:cNvSpPr txBox="1"/>
          <p:nvPr/>
        </p:nvSpPr>
        <p:spPr>
          <a:xfrm>
            <a:off x="210607" y="772779"/>
            <a:ext cx="767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E19F2A"/>
                </a:solidFill>
              </a:rPr>
              <a:t>La parole aux répondants·es  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CFFB0C8-AF9D-4D46-9981-C8703FE0B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3110"/>
            <a:ext cx="123175" cy="2462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0960" tIns="30480" rIns="60960" bIns="3048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09630"/>
            <a:endParaRPr lang="fr-FR" altLang="fr-FR" sz="12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8F2D4ED-60B7-4547-BFFE-F1EB94ADC8FE}"/>
              </a:ext>
            </a:extLst>
          </p:cNvPr>
          <p:cNvSpPr/>
          <p:nvPr/>
        </p:nvSpPr>
        <p:spPr>
          <a:xfrm>
            <a:off x="137093" y="2558660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9640933-8E7B-4200-A911-C1E38B099CBC}"/>
              </a:ext>
            </a:extLst>
          </p:cNvPr>
          <p:cNvSpPr/>
          <p:nvPr/>
        </p:nvSpPr>
        <p:spPr>
          <a:xfrm>
            <a:off x="250493" y="2079454"/>
            <a:ext cx="119797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pic>
        <p:nvPicPr>
          <p:cNvPr id="33" name="Image 32">
            <a:extLst>
              <a:ext uri="{FF2B5EF4-FFF2-40B4-BE49-F238E27FC236}">
                <a16:creationId xmlns:a16="http://schemas.microsoft.com/office/drawing/2014/main" id="{59B89C20-F409-4E28-AED7-F64413C4E5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6800" y="2032142"/>
            <a:ext cx="4092849" cy="284505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894B264C-7937-46A9-BC31-FAF393935180}"/>
              </a:ext>
            </a:extLst>
          </p:cNvPr>
          <p:cNvSpPr txBox="1"/>
          <p:nvPr/>
        </p:nvSpPr>
        <p:spPr>
          <a:xfrm>
            <a:off x="7416800" y="2020505"/>
            <a:ext cx="4092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1E3B5F"/>
                </a:solidFill>
              </a:rPr>
              <a:t>ANALYSE</a:t>
            </a:r>
            <a:endParaRPr lang="fr-FR" sz="1333" b="1" dirty="0">
              <a:solidFill>
                <a:srgbClr val="1E3B5F"/>
              </a:solidFill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70FF6257-1837-407A-B9CD-A4B095B943A0}"/>
              </a:ext>
            </a:extLst>
          </p:cNvPr>
          <p:cNvSpPr txBox="1"/>
          <p:nvPr/>
        </p:nvSpPr>
        <p:spPr>
          <a:xfrm>
            <a:off x="1915079" y="6482699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dirty="0"/>
              <a:t>et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4C83041-A0A5-4C82-9178-28E64ACD935A}"/>
              </a:ext>
            </a:extLst>
          </p:cNvPr>
          <p:cNvSpPr/>
          <p:nvPr/>
        </p:nvSpPr>
        <p:spPr>
          <a:xfrm>
            <a:off x="2184400" y="6328297"/>
            <a:ext cx="1121021" cy="432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i="1" dirty="0"/>
              <a:t>Mettez votre logo ici</a:t>
            </a:r>
          </a:p>
        </p:txBody>
      </p:sp>
    </p:spTree>
    <p:extLst>
      <p:ext uri="{BB962C8B-B14F-4D97-AF65-F5344CB8AC3E}">
        <p14:creationId xmlns:p14="http://schemas.microsoft.com/office/powerpoint/2010/main" val="1520777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208F0588-8A83-4C1A-BC65-3811C133FB6C}"/>
              </a:ext>
            </a:extLst>
          </p:cNvPr>
          <p:cNvSpPr/>
          <p:nvPr/>
        </p:nvSpPr>
        <p:spPr>
          <a:xfrm>
            <a:off x="6350000" y="1382402"/>
            <a:ext cx="5473891" cy="27876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b="9014"/>
          <a:stretch>
            <a:fillRect/>
          </a:stretch>
        </p:blipFill>
        <p:spPr>
          <a:xfrm>
            <a:off x="203025" y="6426200"/>
            <a:ext cx="1723427" cy="273474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6C3B3236-F396-43AE-B75D-C6DD00F028C6}"/>
              </a:ext>
            </a:extLst>
          </p:cNvPr>
          <p:cNvSpPr txBox="1"/>
          <p:nvPr/>
        </p:nvSpPr>
        <p:spPr>
          <a:xfrm>
            <a:off x="211365" y="279811"/>
            <a:ext cx="767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1E3B5F"/>
                </a:solidFill>
              </a:rPr>
              <a:t>Le profil de l’échantillon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B996F57-FCEF-4548-855A-18A29C9760E6}"/>
              </a:ext>
            </a:extLst>
          </p:cNvPr>
          <p:cNvSpPr txBox="1"/>
          <p:nvPr/>
        </p:nvSpPr>
        <p:spPr>
          <a:xfrm>
            <a:off x="211365" y="860224"/>
            <a:ext cx="767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E19F2A"/>
                </a:solidFill>
              </a:rPr>
              <a:t>XX répondants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9C31A42-DBA6-4956-B905-7354DE2C4009}"/>
              </a:ext>
            </a:extLst>
          </p:cNvPr>
          <p:cNvSpPr txBox="1"/>
          <p:nvPr/>
        </p:nvSpPr>
        <p:spPr>
          <a:xfrm>
            <a:off x="4398840" y="2713024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57%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B81DF1E-CB5C-439D-8D42-003E3DFAEBE5}"/>
              </a:ext>
            </a:extLst>
          </p:cNvPr>
          <p:cNvSpPr txBox="1"/>
          <p:nvPr/>
        </p:nvSpPr>
        <p:spPr>
          <a:xfrm>
            <a:off x="5018911" y="2477745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43%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1F6AA16-F029-4CF0-8BB4-465E8A9EBA0E}"/>
              </a:ext>
            </a:extLst>
          </p:cNvPr>
          <p:cNvSpPr txBox="1"/>
          <p:nvPr/>
        </p:nvSpPr>
        <p:spPr>
          <a:xfrm>
            <a:off x="4398082" y="5075444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40%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FA75396-D935-46E7-8AC8-71E73C11B427}"/>
              </a:ext>
            </a:extLst>
          </p:cNvPr>
          <p:cNvSpPr txBox="1"/>
          <p:nvPr/>
        </p:nvSpPr>
        <p:spPr>
          <a:xfrm>
            <a:off x="5018911" y="5235360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35%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3F5FF59-0B9E-4183-8AE6-283D25C8FEE6}"/>
              </a:ext>
            </a:extLst>
          </p:cNvPr>
          <p:cNvSpPr txBox="1"/>
          <p:nvPr/>
        </p:nvSpPr>
        <p:spPr>
          <a:xfrm>
            <a:off x="4927600" y="4578351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15%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F127692-4E3F-4EF1-8974-9FE981BB67AC}"/>
              </a:ext>
            </a:extLst>
          </p:cNvPr>
          <p:cNvSpPr txBox="1"/>
          <p:nvPr/>
        </p:nvSpPr>
        <p:spPr>
          <a:xfrm>
            <a:off x="4605530" y="4473908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9%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A7D2C23-2FD3-4A04-9BEC-6CD81B071E0E}"/>
              </a:ext>
            </a:extLst>
          </p:cNvPr>
          <p:cNvSpPr/>
          <p:nvPr/>
        </p:nvSpPr>
        <p:spPr>
          <a:xfrm>
            <a:off x="9321975" y="3066278"/>
            <a:ext cx="2692400" cy="28152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169226B-8BD6-4C2C-BF61-C02E601BBE14}"/>
              </a:ext>
            </a:extLst>
          </p:cNvPr>
          <p:cNvSpPr/>
          <p:nvPr/>
        </p:nvSpPr>
        <p:spPr>
          <a:xfrm>
            <a:off x="6077803" y="2344140"/>
            <a:ext cx="874257" cy="221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4BDF15E5-C1D0-42C3-9DE3-E16532FA9736}"/>
              </a:ext>
            </a:extLst>
          </p:cNvPr>
          <p:cNvSpPr txBox="1"/>
          <p:nvPr/>
        </p:nvSpPr>
        <p:spPr>
          <a:xfrm>
            <a:off x="6350000" y="1367898"/>
            <a:ext cx="54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1E3B5F"/>
                </a:solidFill>
              </a:rPr>
              <a:t>ANALYSE</a:t>
            </a:r>
            <a:endParaRPr lang="fr-FR" sz="1333" b="1" dirty="0">
              <a:solidFill>
                <a:srgbClr val="1E3B5F"/>
              </a:solidFill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72377C9-C2D6-4DC5-84A9-330903BCA39E}"/>
              </a:ext>
            </a:extLst>
          </p:cNvPr>
          <p:cNvSpPr txBox="1"/>
          <p:nvPr/>
        </p:nvSpPr>
        <p:spPr>
          <a:xfrm>
            <a:off x="1915079" y="6482699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dirty="0"/>
              <a:t>et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28A186E-7656-4AC8-BF75-58AE32E809D9}"/>
              </a:ext>
            </a:extLst>
          </p:cNvPr>
          <p:cNvSpPr/>
          <p:nvPr/>
        </p:nvSpPr>
        <p:spPr>
          <a:xfrm>
            <a:off x="2184400" y="6328297"/>
            <a:ext cx="1121021" cy="432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i="1" dirty="0"/>
              <a:t>Mettez votre logo ici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6C5A21E4-E475-415E-9885-C75A05D6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767" y="120381"/>
            <a:ext cx="1340447" cy="1014392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6A721DC1-1785-4264-81C5-B80BE7550739}"/>
              </a:ext>
            </a:extLst>
          </p:cNvPr>
          <p:cNvSpPr txBox="1"/>
          <p:nvPr/>
        </p:nvSpPr>
        <p:spPr>
          <a:xfrm>
            <a:off x="10715767" y="784512"/>
            <a:ext cx="536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3207822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18092883-935D-456B-92E8-7D5D24C5FEE7}"/>
              </a:ext>
            </a:extLst>
          </p:cNvPr>
          <p:cNvSpPr/>
          <p:nvPr/>
        </p:nvSpPr>
        <p:spPr>
          <a:xfrm>
            <a:off x="223737" y="1293186"/>
            <a:ext cx="5283200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3"/>
          <a:srcRect b="9014"/>
          <a:stretch>
            <a:fillRect/>
          </a:stretch>
        </p:blipFill>
        <p:spPr>
          <a:xfrm>
            <a:off x="203025" y="6426200"/>
            <a:ext cx="1723427" cy="273474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6C3B3236-F396-43AE-B75D-C6DD00F028C6}"/>
              </a:ext>
            </a:extLst>
          </p:cNvPr>
          <p:cNvSpPr txBox="1"/>
          <p:nvPr/>
        </p:nvSpPr>
        <p:spPr>
          <a:xfrm>
            <a:off x="203025" y="344223"/>
            <a:ext cx="767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1E3B5F"/>
                </a:solidFill>
              </a:rPr>
              <a:t>L’Inclusion </a:t>
            </a:r>
            <a:r>
              <a:rPr lang="fr-FR" sz="4000" b="1">
                <a:solidFill>
                  <a:srgbClr val="1E3B5F"/>
                </a:solidFill>
              </a:rPr>
              <a:t>chez ENTREPRISE</a:t>
            </a:r>
            <a:endParaRPr lang="fr-FR" sz="4000" b="1" dirty="0">
              <a:solidFill>
                <a:srgbClr val="1E3B5F"/>
              </a:solidFill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FA75396-D935-46E7-8AC8-71E73C11B427}"/>
              </a:ext>
            </a:extLst>
          </p:cNvPr>
          <p:cNvSpPr txBox="1"/>
          <p:nvPr/>
        </p:nvSpPr>
        <p:spPr>
          <a:xfrm>
            <a:off x="5018911" y="5235360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35%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ABE46B7-6DC7-45ED-9362-0C9373B8C03C}"/>
              </a:ext>
            </a:extLst>
          </p:cNvPr>
          <p:cNvSpPr txBox="1"/>
          <p:nvPr/>
        </p:nvSpPr>
        <p:spPr>
          <a:xfrm>
            <a:off x="236603" y="1304236"/>
            <a:ext cx="5127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CONNAISSANCE DES ACTIONS DE L’ENTREPRISE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C3F5461A-D3A1-4072-8AD6-7C7154F45E88}"/>
              </a:ext>
            </a:extLst>
          </p:cNvPr>
          <p:cNvSpPr/>
          <p:nvPr/>
        </p:nvSpPr>
        <p:spPr>
          <a:xfrm>
            <a:off x="193357" y="3709683"/>
            <a:ext cx="5313580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AC36A29-B7C7-4372-9A28-0DD94EA43931}"/>
              </a:ext>
            </a:extLst>
          </p:cNvPr>
          <p:cNvSpPr txBox="1"/>
          <p:nvPr/>
        </p:nvSpPr>
        <p:spPr>
          <a:xfrm>
            <a:off x="193357" y="3745056"/>
            <a:ext cx="34434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PERCEPTION DES COLLABORATEURS·RICES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DFBFD065-ED49-4FD6-9AC6-5FFDCEB06AC6}"/>
              </a:ext>
            </a:extLst>
          </p:cNvPr>
          <p:cNvSpPr/>
          <p:nvPr/>
        </p:nvSpPr>
        <p:spPr>
          <a:xfrm>
            <a:off x="5943600" y="3708962"/>
            <a:ext cx="5638800" cy="27876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9D8B8B-11FC-46C1-BCBB-D85FD41261BF}"/>
              </a:ext>
            </a:extLst>
          </p:cNvPr>
          <p:cNvSpPr/>
          <p:nvPr/>
        </p:nvSpPr>
        <p:spPr>
          <a:xfrm>
            <a:off x="219922" y="1999612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2AFF19C4-910E-496A-A1E0-82E3C6728CC4}"/>
              </a:ext>
            </a:extLst>
          </p:cNvPr>
          <p:cNvSpPr txBox="1"/>
          <p:nvPr/>
        </p:nvSpPr>
        <p:spPr>
          <a:xfrm>
            <a:off x="4499682" y="5177044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40%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E5D254E-1726-4984-BFEB-317DC950E464}"/>
              </a:ext>
            </a:extLst>
          </p:cNvPr>
          <p:cNvSpPr/>
          <p:nvPr/>
        </p:nvSpPr>
        <p:spPr>
          <a:xfrm>
            <a:off x="132920" y="4412511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E53619CC-5CF1-431C-B870-BDD04C07E043}"/>
              </a:ext>
            </a:extLst>
          </p:cNvPr>
          <p:cNvSpPr txBox="1"/>
          <p:nvPr/>
        </p:nvSpPr>
        <p:spPr>
          <a:xfrm>
            <a:off x="4515905" y="5571348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57%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EF4CE8C4-BBA7-4497-9BF3-CB3ED1ABEC07}"/>
              </a:ext>
            </a:extLst>
          </p:cNvPr>
          <p:cNvSpPr txBox="1"/>
          <p:nvPr/>
        </p:nvSpPr>
        <p:spPr>
          <a:xfrm>
            <a:off x="5961797" y="3694457"/>
            <a:ext cx="5620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1E3B5F"/>
                </a:solidFill>
              </a:rPr>
              <a:t>ANALYSE</a:t>
            </a:r>
            <a:endParaRPr lang="fr-FR" sz="1333" b="1" dirty="0">
              <a:solidFill>
                <a:srgbClr val="1E3B5F"/>
              </a:solidFill>
            </a:endParaRPr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356DA908-C7F7-496B-9F8C-C25E7A087077}"/>
              </a:ext>
            </a:extLst>
          </p:cNvPr>
          <p:cNvSpPr/>
          <p:nvPr/>
        </p:nvSpPr>
        <p:spPr>
          <a:xfrm>
            <a:off x="5943600" y="1304236"/>
            <a:ext cx="5283200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07CE412C-372A-4084-AA5A-5ADE37821256}"/>
              </a:ext>
            </a:extLst>
          </p:cNvPr>
          <p:cNvSpPr txBox="1"/>
          <p:nvPr/>
        </p:nvSpPr>
        <p:spPr>
          <a:xfrm>
            <a:off x="5943601" y="1324707"/>
            <a:ext cx="5127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ÊTRE SOI-MÊME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041A538C-C7D6-47A7-A4E9-C13377304042}"/>
              </a:ext>
            </a:extLst>
          </p:cNvPr>
          <p:cNvSpPr txBox="1"/>
          <p:nvPr/>
        </p:nvSpPr>
        <p:spPr>
          <a:xfrm>
            <a:off x="10058400" y="2964841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88%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43B2D1D6-ECDE-43E9-9470-201A310D98BA}"/>
              </a:ext>
            </a:extLst>
          </p:cNvPr>
          <p:cNvSpPr txBox="1"/>
          <p:nvPr/>
        </p:nvSpPr>
        <p:spPr>
          <a:xfrm>
            <a:off x="1915079" y="6482699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dirty="0"/>
              <a:t>et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D72CDCD-F2E7-449F-9F5D-7024B72B32E9}"/>
              </a:ext>
            </a:extLst>
          </p:cNvPr>
          <p:cNvSpPr/>
          <p:nvPr/>
        </p:nvSpPr>
        <p:spPr>
          <a:xfrm>
            <a:off x="2184400" y="6328297"/>
            <a:ext cx="1121021" cy="432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i="1" dirty="0"/>
              <a:t>Mettez votre logo ici</a:t>
            </a:r>
          </a:p>
        </p:txBody>
      </p:sp>
      <p:pic>
        <p:nvPicPr>
          <p:cNvPr id="50" name="Image 49">
            <a:extLst>
              <a:ext uri="{FF2B5EF4-FFF2-40B4-BE49-F238E27FC236}">
                <a16:creationId xmlns:a16="http://schemas.microsoft.com/office/drawing/2014/main" id="{B4BC201E-7C6F-43E6-B1E1-0E61D82F2A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5767" y="120381"/>
            <a:ext cx="1340447" cy="1014392"/>
          </a:xfrm>
          <a:prstGeom prst="rect">
            <a:avLst/>
          </a:prstGeom>
        </p:spPr>
      </p:pic>
      <p:sp>
        <p:nvSpPr>
          <p:cNvPr id="51" name="ZoneTexte 50">
            <a:extLst>
              <a:ext uri="{FF2B5EF4-FFF2-40B4-BE49-F238E27FC236}">
                <a16:creationId xmlns:a16="http://schemas.microsoft.com/office/drawing/2014/main" id="{C77183EB-BE6E-490B-9A2C-AFFF34A27BB6}"/>
              </a:ext>
            </a:extLst>
          </p:cNvPr>
          <p:cNvSpPr txBox="1"/>
          <p:nvPr/>
        </p:nvSpPr>
        <p:spPr>
          <a:xfrm>
            <a:off x="10715767" y="784512"/>
            <a:ext cx="536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3617311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18092883-935D-456B-92E8-7D5D24C5FEE7}"/>
              </a:ext>
            </a:extLst>
          </p:cNvPr>
          <p:cNvSpPr/>
          <p:nvPr/>
        </p:nvSpPr>
        <p:spPr>
          <a:xfrm>
            <a:off x="277745" y="1279032"/>
            <a:ext cx="6275455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3"/>
          <a:srcRect b="9014"/>
          <a:stretch>
            <a:fillRect/>
          </a:stretch>
        </p:blipFill>
        <p:spPr>
          <a:xfrm>
            <a:off x="203025" y="6426200"/>
            <a:ext cx="1723427" cy="273474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6C3B3236-F396-43AE-B75D-C6DD00F028C6}"/>
              </a:ext>
            </a:extLst>
          </p:cNvPr>
          <p:cNvSpPr txBox="1"/>
          <p:nvPr/>
        </p:nvSpPr>
        <p:spPr>
          <a:xfrm>
            <a:off x="203025" y="344223"/>
            <a:ext cx="767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1E3B5F"/>
                </a:solidFill>
              </a:rPr>
              <a:t>L’Inclusion chez </a:t>
            </a:r>
            <a:r>
              <a:rPr lang="fr-FR" sz="4000" b="1" dirty="0" err="1">
                <a:solidFill>
                  <a:srgbClr val="1E3B5F"/>
                </a:solidFill>
              </a:rPr>
              <a:t>Polyvia</a:t>
            </a:r>
            <a:endParaRPr lang="fr-FR" sz="4000" b="1" dirty="0">
              <a:solidFill>
                <a:srgbClr val="1E3B5F"/>
              </a:solidFill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3F5FF59-0B9E-4183-8AE6-283D25C8FEE6}"/>
              </a:ext>
            </a:extLst>
          </p:cNvPr>
          <p:cNvSpPr txBox="1"/>
          <p:nvPr/>
        </p:nvSpPr>
        <p:spPr>
          <a:xfrm>
            <a:off x="4927600" y="4578351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15%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F127692-4E3F-4EF1-8974-9FE981BB67AC}"/>
              </a:ext>
            </a:extLst>
          </p:cNvPr>
          <p:cNvSpPr txBox="1"/>
          <p:nvPr/>
        </p:nvSpPr>
        <p:spPr>
          <a:xfrm>
            <a:off x="4605530" y="4473908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9%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ABE46B7-6DC7-45ED-9362-0C9373B8C03C}"/>
              </a:ext>
            </a:extLst>
          </p:cNvPr>
          <p:cNvSpPr txBox="1"/>
          <p:nvPr/>
        </p:nvSpPr>
        <p:spPr>
          <a:xfrm>
            <a:off x="279263" y="1293905"/>
            <a:ext cx="5127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DIVERSITÉ DES PERSONNES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DFBFD065-ED49-4FD6-9AC6-5FFDCEB06AC6}"/>
              </a:ext>
            </a:extLst>
          </p:cNvPr>
          <p:cNvSpPr/>
          <p:nvPr/>
        </p:nvSpPr>
        <p:spPr>
          <a:xfrm>
            <a:off x="221439" y="4212731"/>
            <a:ext cx="6275455" cy="27876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9D8B8B-11FC-46C1-BCBB-D85FD41261BF}"/>
              </a:ext>
            </a:extLst>
          </p:cNvPr>
          <p:cNvSpPr/>
          <p:nvPr/>
        </p:nvSpPr>
        <p:spPr>
          <a:xfrm>
            <a:off x="219922" y="1999612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EF4CE8C4-BBA7-4497-9BF3-CB3ED1ABEC07}"/>
              </a:ext>
            </a:extLst>
          </p:cNvPr>
          <p:cNvSpPr txBox="1"/>
          <p:nvPr/>
        </p:nvSpPr>
        <p:spPr>
          <a:xfrm>
            <a:off x="221439" y="4210237"/>
            <a:ext cx="62754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1E3B5F"/>
                </a:solidFill>
              </a:rPr>
              <a:t>ANALYSE</a:t>
            </a:r>
            <a:endParaRPr lang="fr-FR" sz="1333" b="1" dirty="0">
              <a:solidFill>
                <a:srgbClr val="1E3B5F"/>
              </a:solidFill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041A538C-C7D6-47A7-A4E9-C13377304042}"/>
              </a:ext>
            </a:extLst>
          </p:cNvPr>
          <p:cNvSpPr txBox="1"/>
          <p:nvPr/>
        </p:nvSpPr>
        <p:spPr>
          <a:xfrm>
            <a:off x="10058400" y="2964841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88%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EBD03473-8E3E-460A-A0C7-4A9CA91A3F11}"/>
              </a:ext>
            </a:extLst>
          </p:cNvPr>
          <p:cNvSpPr txBox="1"/>
          <p:nvPr/>
        </p:nvSpPr>
        <p:spPr>
          <a:xfrm>
            <a:off x="9782882" y="2370202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12%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7698EA-5388-4281-864D-EACAB67A1C65}"/>
              </a:ext>
            </a:extLst>
          </p:cNvPr>
          <p:cNvSpPr/>
          <p:nvPr/>
        </p:nvSpPr>
        <p:spPr>
          <a:xfrm>
            <a:off x="277745" y="2229113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1E36F0A0-DF79-4EF6-AC50-735F831470EF}"/>
              </a:ext>
            </a:extLst>
          </p:cNvPr>
          <p:cNvSpPr txBox="1"/>
          <p:nvPr/>
        </p:nvSpPr>
        <p:spPr>
          <a:xfrm>
            <a:off x="1915079" y="6482699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dirty="0"/>
              <a:t>et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1E61095-D1CC-41C5-A020-3A04C3FD8D00}"/>
              </a:ext>
            </a:extLst>
          </p:cNvPr>
          <p:cNvSpPr/>
          <p:nvPr/>
        </p:nvSpPr>
        <p:spPr>
          <a:xfrm>
            <a:off x="2184400" y="6328297"/>
            <a:ext cx="1121021" cy="432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i="1" dirty="0"/>
              <a:t>Mettez votre logo ici</a:t>
            </a:r>
          </a:p>
        </p:txBody>
      </p:sp>
      <p:pic>
        <p:nvPicPr>
          <p:cNvPr id="50" name="Image 49">
            <a:extLst>
              <a:ext uri="{FF2B5EF4-FFF2-40B4-BE49-F238E27FC236}">
                <a16:creationId xmlns:a16="http://schemas.microsoft.com/office/drawing/2014/main" id="{D80CE379-C9A2-403B-AEAB-B84C3D4B32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5767" y="120381"/>
            <a:ext cx="1340447" cy="1014392"/>
          </a:xfrm>
          <a:prstGeom prst="rect">
            <a:avLst/>
          </a:prstGeom>
        </p:spPr>
      </p:pic>
      <p:sp>
        <p:nvSpPr>
          <p:cNvPr id="51" name="ZoneTexte 50">
            <a:extLst>
              <a:ext uri="{FF2B5EF4-FFF2-40B4-BE49-F238E27FC236}">
                <a16:creationId xmlns:a16="http://schemas.microsoft.com/office/drawing/2014/main" id="{83D96D35-CD4D-4F42-815D-ED925FC5D22A}"/>
              </a:ext>
            </a:extLst>
          </p:cNvPr>
          <p:cNvSpPr txBox="1"/>
          <p:nvPr/>
        </p:nvSpPr>
        <p:spPr>
          <a:xfrm>
            <a:off x="10715767" y="784512"/>
            <a:ext cx="536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3020212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18092883-935D-456B-92E8-7D5D24C5FEE7}"/>
              </a:ext>
            </a:extLst>
          </p:cNvPr>
          <p:cNvSpPr/>
          <p:nvPr/>
        </p:nvSpPr>
        <p:spPr>
          <a:xfrm>
            <a:off x="285112" y="1319310"/>
            <a:ext cx="5749817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b="9014"/>
          <a:stretch>
            <a:fillRect/>
          </a:stretch>
        </p:blipFill>
        <p:spPr>
          <a:xfrm>
            <a:off x="203025" y="6426200"/>
            <a:ext cx="1723427" cy="273474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6C3B3236-F396-43AE-B75D-C6DD00F028C6}"/>
              </a:ext>
            </a:extLst>
          </p:cNvPr>
          <p:cNvSpPr txBox="1"/>
          <p:nvPr/>
        </p:nvSpPr>
        <p:spPr>
          <a:xfrm>
            <a:off x="211365" y="279811"/>
            <a:ext cx="767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1E3B5F"/>
                </a:solidFill>
              </a:rPr>
              <a:t>Apparence physique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ABE46B7-6DC7-45ED-9362-0C9373B8C03C}"/>
              </a:ext>
            </a:extLst>
          </p:cNvPr>
          <p:cNvSpPr txBox="1"/>
          <p:nvPr/>
        </p:nvSpPr>
        <p:spPr>
          <a:xfrm>
            <a:off x="285112" y="1338199"/>
            <a:ext cx="36674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ÊTRE DÉFAVORISÉ DANS L’ENTREPRISE</a:t>
            </a:r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F6C76BC5-69D9-4D88-B136-57BF33C948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4931" y="1321582"/>
            <a:ext cx="5283200" cy="284505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D34CCF55-8B87-45F3-A730-209D08059C19}"/>
              </a:ext>
            </a:extLst>
          </p:cNvPr>
          <p:cNvSpPr txBox="1"/>
          <p:nvPr/>
        </p:nvSpPr>
        <p:spPr>
          <a:xfrm>
            <a:off x="6527063" y="1312454"/>
            <a:ext cx="528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1E3B5F"/>
                </a:solidFill>
              </a:rPr>
              <a:t>ANALYSE</a:t>
            </a:r>
            <a:endParaRPr lang="fr-FR" sz="1333" b="1" dirty="0">
              <a:solidFill>
                <a:srgbClr val="1E3B5F"/>
              </a:solidFill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47F2C32-F18A-4FBF-BC43-4B847D70A589}"/>
              </a:ext>
            </a:extLst>
          </p:cNvPr>
          <p:cNvSpPr txBox="1"/>
          <p:nvPr/>
        </p:nvSpPr>
        <p:spPr>
          <a:xfrm>
            <a:off x="10831238" y="3535428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65%</a:t>
            </a: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ADDEEBBC-80E8-47FD-BDBC-72A036E4DDC9}"/>
              </a:ext>
            </a:extLst>
          </p:cNvPr>
          <p:cNvSpPr/>
          <p:nvPr/>
        </p:nvSpPr>
        <p:spPr>
          <a:xfrm>
            <a:off x="290744" y="3854456"/>
            <a:ext cx="5744185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B16F696E-E0B3-4F22-B8FA-20C85CD37F03}"/>
              </a:ext>
            </a:extLst>
          </p:cNvPr>
          <p:cNvSpPr txBox="1"/>
          <p:nvPr/>
        </p:nvSpPr>
        <p:spPr>
          <a:xfrm>
            <a:off x="290745" y="3864668"/>
            <a:ext cx="36674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LE REGARD DES COLLABORATEURS·RICES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6BBD4A0-5DA5-4C49-832A-B70347A66F1F}"/>
              </a:ext>
            </a:extLst>
          </p:cNvPr>
          <p:cNvSpPr/>
          <p:nvPr/>
        </p:nvSpPr>
        <p:spPr>
          <a:xfrm>
            <a:off x="211365" y="2179546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F245DFB-6B29-4388-A63E-68C953A60F2C}"/>
              </a:ext>
            </a:extLst>
          </p:cNvPr>
          <p:cNvSpPr/>
          <p:nvPr/>
        </p:nvSpPr>
        <p:spPr>
          <a:xfrm flipV="1">
            <a:off x="254839" y="1751189"/>
            <a:ext cx="151561" cy="2484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C77B05E-2431-4DB9-A2E1-ABF7D29A8FAD}"/>
              </a:ext>
            </a:extLst>
          </p:cNvPr>
          <p:cNvSpPr/>
          <p:nvPr/>
        </p:nvSpPr>
        <p:spPr>
          <a:xfrm>
            <a:off x="170412" y="4247594"/>
            <a:ext cx="229398" cy="1725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1FED85A-E186-4DDA-8221-3E82F3E121CA}"/>
              </a:ext>
            </a:extLst>
          </p:cNvPr>
          <p:cNvSpPr/>
          <p:nvPr/>
        </p:nvSpPr>
        <p:spPr>
          <a:xfrm>
            <a:off x="90524" y="4693454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148BE21D-2DE8-4B92-965C-21B257FD9E10}"/>
              </a:ext>
            </a:extLst>
          </p:cNvPr>
          <p:cNvSpPr txBox="1"/>
          <p:nvPr/>
        </p:nvSpPr>
        <p:spPr>
          <a:xfrm>
            <a:off x="1915079" y="6482699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dirty="0"/>
              <a:t>et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B70C8AA-E3A8-45E7-9CC3-757D22C91129}"/>
              </a:ext>
            </a:extLst>
          </p:cNvPr>
          <p:cNvSpPr/>
          <p:nvPr/>
        </p:nvSpPr>
        <p:spPr>
          <a:xfrm>
            <a:off x="2184400" y="6328297"/>
            <a:ext cx="1121021" cy="432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i="1" dirty="0"/>
              <a:t>Mettez votre logo ici</a:t>
            </a:r>
          </a:p>
        </p:txBody>
      </p:sp>
      <p:pic>
        <p:nvPicPr>
          <p:cNvPr id="54" name="Image 53">
            <a:extLst>
              <a:ext uri="{FF2B5EF4-FFF2-40B4-BE49-F238E27FC236}">
                <a16:creationId xmlns:a16="http://schemas.microsoft.com/office/drawing/2014/main" id="{25E8960F-CBAC-44F6-B3B1-94B2DC6CE7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5767" y="120381"/>
            <a:ext cx="1340447" cy="1014392"/>
          </a:xfrm>
          <a:prstGeom prst="rect">
            <a:avLst/>
          </a:prstGeom>
        </p:spPr>
      </p:pic>
      <p:sp>
        <p:nvSpPr>
          <p:cNvPr id="55" name="ZoneTexte 54">
            <a:extLst>
              <a:ext uri="{FF2B5EF4-FFF2-40B4-BE49-F238E27FC236}">
                <a16:creationId xmlns:a16="http://schemas.microsoft.com/office/drawing/2014/main" id="{4FC9CAE9-A19D-4E27-A3BA-CB33DFA1E6F4}"/>
              </a:ext>
            </a:extLst>
          </p:cNvPr>
          <p:cNvSpPr txBox="1"/>
          <p:nvPr/>
        </p:nvSpPr>
        <p:spPr>
          <a:xfrm>
            <a:off x="10715767" y="784512"/>
            <a:ext cx="536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418646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18092883-935D-456B-92E8-7D5D24C5FEE7}"/>
              </a:ext>
            </a:extLst>
          </p:cNvPr>
          <p:cNvSpPr/>
          <p:nvPr/>
        </p:nvSpPr>
        <p:spPr>
          <a:xfrm>
            <a:off x="156764" y="1217824"/>
            <a:ext cx="5749817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b="9014"/>
          <a:stretch>
            <a:fillRect/>
          </a:stretch>
        </p:blipFill>
        <p:spPr>
          <a:xfrm>
            <a:off x="203025" y="6426200"/>
            <a:ext cx="1723427" cy="273474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6C3B3236-F396-43AE-B75D-C6DD00F028C6}"/>
              </a:ext>
            </a:extLst>
          </p:cNvPr>
          <p:cNvSpPr txBox="1"/>
          <p:nvPr/>
        </p:nvSpPr>
        <p:spPr>
          <a:xfrm>
            <a:off x="211365" y="279811"/>
            <a:ext cx="767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1E3B5F"/>
                </a:solidFill>
              </a:rPr>
              <a:t>Religion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1F6AA16-F029-4CF0-8BB4-465E8A9EBA0E}"/>
              </a:ext>
            </a:extLst>
          </p:cNvPr>
          <p:cNvSpPr txBox="1"/>
          <p:nvPr/>
        </p:nvSpPr>
        <p:spPr>
          <a:xfrm>
            <a:off x="4398082" y="5075444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40%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FA75396-D935-46E7-8AC8-71E73C11B427}"/>
              </a:ext>
            </a:extLst>
          </p:cNvPr>
          <p:cNvSpPr txBox="1"/>
          <p:nvPr/>
        </p:nvSpPr>
        <p:spPr>
          <a:xfrm>
            <a:off x="5018911" y="5235360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35%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ABE46B7-6DC7-45ED-9362-0C9373B8C03C}"/>
              </a:ext>
            </a:extLst>
          </p:cNvPr>
          <p:cNvSpPr txBox="1"/>
          <p:nvPr/>
        </p:nvSpPr>
        <p:spPr>
          <a:xfrm>
            <a:off x="185388" y="1227666"/>
            <a:ext cx="36674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LIBERTÉ D’EXPRESSION</a:t>
            </a:r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F6C76BC5-69D9-4D88-B136-57BF33C948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0376" y="4240537"/>
            <a:ext cx="5851657" cy="284505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D34CCF55-8B87-45F3-A730-209D08059C19}"/>
              </a:ext>
            </a:extLst>
          </p:cNvPr>
          <p:cNvSpPr txBox="1"/>
          <p:nvPr/>
        </p:nvSpPr>
        <p:spPr>
          <a:xfrm>
            <a:off x="6108535" y="4240063"/>
            <a:ext cx="5833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1E3B5F"/>
                </a:solidFill>
              </a:rPr>
              <a:t>ANALYSE</a:t>
            </a:r>
            <a:endParaRPr lang="fr-FR" sz="1333" b="1" dirty="0">
              <a:solidFill>
                <a:srgbClr val="1E3B5F"/>
              </a:solidFill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47F2C32-F18A-4FBF-BC43-4B847D70A589}"/>
              </a:ext>
            </a:extLst>
          </p:cNvPr>
          <p:cNvSpPr txBox="1"/>
          <p:nvPr/>
        </p:nvSpPr>
        <p:spPr>
          <a:xfrm>
            <a:off x="10831238" y="3535428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65%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6BBD4A0-5DA5-4C49-832A-B70347A66F1F}"/>
              </a:ext>
            </a:extLst>
          </p:cNvPr>
          <p:cNvSpPr/>
          <p:nvPr/>
        </p:nvSpPr>
        <p:spPr>
          <a:xfrm>
            <a:off x="211365" y="2179546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F245DFB-6B29-4388-A63E-68C953A60F2C}"/>
              </a:ext>
            </a:extLst>
          </p:cNvPr>
          <p:cNvSpPr/>
          <p:nvPr/>
        </p:nvSpPr>
        <p:spPr>
          <a:xfrm flipV="1">
            <a:off x="254839" y="1751189"/>
            <a:ext cx="151561" cy="2484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C77B05E-2431-4DB9-A2E1-ABF7D29A8FAD}"/>
              </a:ext>
            </a:extLst>
          </p:cNvPr>
          <p:cNvSpPr/>
          <p:nvPr/>
        </p:nvSpPr>
        <p:spPr>
          <a:xfrm>
            <a:off x="170412" y="4247594"/>
            <a:ext cx="229398" cy="1725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1FED85A-E186-4DDA-8221-3E82F3E121CA}"/>
              </a:ext>
            </a:extLst>
          </p:cNvPr>
          <p:cNvSpPr/>
          <p:nvPr/>
        </p:nvSpPr>
        <p:spPr>
          <a:xfrm>
            <a:off x="90524" y="4693454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2697595-80AB-4051-A901-231CF0BE6F76}"/>
              </a:ext>
            </a:extLst>
          </p:cNvPr>
          <p:cNvSpPr/>
          <p:nvPr/>
        </p:nvSpPr>
        <p:spPr>
          <a:xfrm>
            <a:off x="211365" y="1901202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EEB6DEA-D2D2-4746-8140-DE4CF69EF48D}"/>
              </a:ext>
            </a:extLst>
          </p:cNvPr>
          <p:cNvSpPr/>
          <p:nvPr/>
        </p:nvSpPr>
        <p:spPr>
          <a:xfrm>
            <a:off x="133540" y="1680004"/>
            <a:ext cx="229398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0B9FDCA-FF6B-4CC9-9097-8235E40B04C7}"/>
              </a:ext>
            </a:extLst>
          </p:cNvPr>
          <p:cNvSpPr/>
          <p:nvPr/>
        </p:nvSpPr>
        <p:spPr>
          <a:xfrm>
            <a:off x="6060644" y="1220330"/>
            <a:ext cx="5963512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E5186700-54CF-421D-B1E4-811B9BCB6341}"/>
              </a:ext>
            </a:extLst>
          </p:cNvPr>
          <p:cNvSpPr txBox="1"/>
          <p:nvPr/>
        </p:nvSpPr>
        <p:spPr>
          <a:xfrm>
            <a:off x="6077803" y="1236080"/>
            <a:ext cx="4775200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33" b="1" dirty="0">
                <a:solidFill>
                  <a:srgbClr val="1E3B5F"/>
                </a:solidFill>
              </a:rPr>
              <a:t>RESPECT ET IMPACT SUR LA CARRIÈRE PROFESSIONNELLE 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8779B9A6-5B91-467E-AEF1-70A085E658B0}"/>
              </a:ext>
            </a:extLst>
          </p:cNvPr>
          <p:cNvSpPr txBox="1"/>
          <p:nvPr/>
        </p:nvSpPr>
        <p:spPr>
          <a:xfrm>
            <a:off x="10537510" y="3086815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63%</a:t>
            </a:r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id="{85D4FA9E-82FC-4FCC-9490-4ADADDC67F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5767" y="120381"/>
            <a:ext cx="1340447" cy="1014392"/>
          </a:xfrm>
          <a:prstGeom prst="rect">
            <a:avLst/>
          </a:prstGeom>
        </p:spPr>
      </p:pic>
      <p:sp>
        <p:nvSpPr>
          <p:cNvPr id="47" name="ZoneTexte 46">
            <a:extLst>
              <a:ext uri="{FF2B5EF4-FFF2-40B4-BE49-F238E27FC236}">
                <a16:creationId xmlns:a16="http://schemas.microsoft.com/office/drawing/2014/main" id="{2059A1CE-3DC3-4164-BE33-2DEB530D43E0}"/>
              </a:ext>
            </a:extLst>
          </p:cNvPr>
          <p:cNvSpPr txBox="1"/>
          <p:nvPr/>
        </p:nvSpPr>
        <p:spPr>
          <a:xfrm>
            <a:off x="10715767" y="784512"/>
            <a:ext cx="536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XX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7599C14B-A936-4196-9192-5CD51A2C54E3}"/>
              </a:ext>
            </a:extLst>
          </p:cNvPr>
          <p:cNvSpPr txBox="1"/>
          <p:nvPr/>
        </p:nvSpPr>
        <p:spPr>
          <a:xfrm>
            <a:off x="1915079" y="6482699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dirty="0"/>
              <a:t>et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07B0325-30F6-4005-8BFF-DCB0A089FDE6}"/>
              </a:ext>
            </a:extLst>
          </p:cNvPr>
          <p:cNvSpPr/>
          <p:nvPr/>
        </p:nvSpPr>
        <p:spPr>
          <a:xfrm>
            <a:off x="2184400" y="6328297"/>
            <a:ext cx="1121021" cy="432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i="1" dirty="0"/>
              <a:t>Mettez votre logo ici</a:t>
            </a:r>
          </a:p>
        </p:txBody>
      </p:sp>
    </p:spTree>
    <p:extLst>
      <p:ext uri="{BB962C8B-B14F-4D97-AF65-F5344CB8AC3E}">
        <p14:creationId xmlns:p14="http://schemas.microsoft.com/office/powerpoint/2010/main" val="2696532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18092883-935D-456B-92E8-7D5D24C5FEE7}"/>
              </a:ext>
            </a:extLst>
          </p:cNvPr>
          <p:cNvSpPr/>
          <p:nvPr/>
        </p:nvSpPr>
        <p:spPr>
          <a:xfrm>
            <a:off x="277745" y="1297507"/>
            <a:ext cx="5970655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3"/>
          <a:srcRect b="9014"/>
          <a:stretch>
            <a:fillRect/>
          </a:stretch>
        </p:blipFill>
        <p:spPr>
          <a:xfrm>
            <a:off x="203025" y="6426200"/>
            <a:ext cx="1723427" cy="273474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6C3B3236-F396-43AE-B75D-C6DD00F028C6}"/>
              </a:ext>
            </a:extLst>
          </p:cNvPr>
          <p:cNvSpPr txBox="1"/>
          <p:nvPr/>
        </p:nvSpPr>
        <p:spPr>
          <a:xfrm>
            <a:off x="203025" y="344223"/>
            <a:ext cx="767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1E3B5F"/>
                </a:solidFill>
              </a:rPr>
              <a:t>Origine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ABE46B7-6DC7-45ED-9362-0C9373B8C03C}"/>
              </a:ext>
            </a:extLst>
          </p:cNvPr>
          <p:cNvSpPr txBox="1"/>
          <p:nvPr/>
        </p:nvSpPr>
        <p:spPr>
          <a:xfrm>
            <a:off x="268647" y="1321722"/>
            <a:ext cx="5127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RESPECT DES CULTURES ET ORIGINES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DFBFD065-ED49-4FD6-9AC6-5FFDCEB06AC6}"/>
              </a:ext>
            </a:extLst>
          </p:cNvPr>
          <p:cNvSpPr/>
          <p:nvPr/>
        </p:nvSpPr>
        <p:spPr>
          <a:xfrm>
            <a:off x="6698660" y="1297507"/>
            <a:ext cx="4840231" cy="27876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9D8B8B-11FC-46C1-BCBB-D85FD41261BF}"/>
              </a:ext>
            </a:extLst>
          </p:cNvPr>
          <p:cNvSpPr/>
          <p:nvPr/>
        </p:nvSpPr>
        <p:spPr>
          <a:xfrm>
            <a:off x="219922" y="1999612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EF4CE8C4-BBA7-4497-9BF3-CB3ED1ABEC07}"/>
              </a:ext>
            </a:extLst>
          </p:cNvPr>
          <p:cNvSpPr txBox="1"/>
          <p:nvPr/>
        </p:nvSpPr>
        <p:spPr>
          <a:xfrm>
            <a:off x="6698660" y="1283003"/>
            <a:ext cx="4840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1E3B5F"/>
                </a:solidFill>
              </a:rPr>
              <a:t>ANALYSE</a:t>
            </a:r>
            <a:endParaRPr lang="fr-FR" sz="1333" b="1" dirty="0">
              <a:solidFill>
                <a:srgbClr val="1E3B5F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7698EA-5388-4281-864D-EACAB67A1C65}"/>
              </a:ext>
            </a:extLst>
          </p:cNvPr>
          <p:cNvSpPr/>
          <p:nvPr/>
        </p:nvSpPr>
        <p:spPr>
          <a:xfrm>
            <a:off x="277745" y="2229113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FEE96B-8086-486F-957A-78D9F7C492B4}"/>
              </a:ext>
            </a:extLst>
          </p:cNvPr>
          <p:cNvSpPr/>
          <p:nvPr/>
        </p:nvSpPr>
        <p:spPr>
          <a:xfrm>
            <a:off x="50625" y="1696191"/>
            <a:ext cx="304800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FC2A883-610B-4FA8-8700-71C2F2368523}"/>
              </a:ext>
            </a:extLst>
          </p:cNvPr>
          <p:cNvSpPr/>
          <p:nvPr/>
        </p:nvSpPr>
        <p:spPr>
          <a:xfrm>
            <a:off x="83351" y="2270207"/>
            <a:ext cx="1270000" cy="1377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1D57773F-EF7A-4654-ABD5-40BAFCBA40E1}"/>
              </a:ext>
            </a:extLst>
          </p:cNvPr>
          <p:cNvSpPr txBox="1"/>
          <p:nvPr/>
        </p:nvSpPr>
        <p:spPr>
          <a:xfrm>
            <a:off x="1915079" y="6482699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dirty="0"/>
              <a:t>et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A3DA4DE-AAC3-4BDC-8438-0F933AC2C19B}"/>
              </a:ext>
            </a:extLst>
          </p:cNvPr>
          <p:cNvSpPr/>
          <p:nvPr/>
        </p:nvSpPr>
        <p:spPr>
          <a:xfrm>
            <a:off x="2184400" y="6328297"/>
            <a:ext cx="1121021" cy="432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i="1" dirty="0"/>
              <a:t>Mettez votre logo ici</a:t>
            </a:r>
          </a:p>
        </p:txBody>
      </p:sp>
      <p:pic>
        <p:nvPicPr>
          <p:cNvPr id="40" name="Image 39">
            <a:extLst>
              <a:ext uri="{FF2B5EF4-FFF2-40B4-BE49-F238E27FC236}">
                <a16:creationId xmlns:a16="http://schemas.microsoft.com/office/drawing/2014/main" id="{A167F585-13C9-4E0D-8857-91461A23F6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5767" y="120381"/>
            <a:ext cx="1340447" cy="1014392"/>
          </a:xfrm>
          <a:prstGeom prst="rect">
            <a:avLst/>
          </a:prstGeom>
        </p:spPr>
      </p:pic>
      <p:sp>
        <p:nvSpPr>
          <p:cNvPr id="47" name="ZoneTexte 46">
            <a:extLst>
              <a:ext uri="{FF2B5EF4-FFF2-40B4-BE49-F238E27FC236}">
                <a16:creationId xmlns:a16="http://schemas.microsoft.com/office/drawing/2014/main" id="{F308C150-5CF2-4DC4-A6A8-E4D0D6B740B8}"/>
              </a:ext>
            </a:extLst>
          </p:cNvPr>
          <p:cNvSpPr txBox="1"/>
          <p:nvPr/>
        </p:nvSpPr>
        <p:spPr>
          <a:xfrm>
            <a:off x="10715767" y="784512"/>
            <a:ext cx="536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2445988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18092883-935D-456B-92E8-7D5D24C5FEE7}"/>
              </a:ext>
            </a:extLst>
          </p:cNvPr>
          <p:cNvSpPr/>
          <p:nvPr/>
        </p:nvSpPr>
        <p:spPr>
          <a:xfrm>
            <a:off x="223737" y="1293186"/>
            <a:ext cx="5340319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3"/>
          <a:srcRect b="9014"/>
          <a:stretch>
            <a:fillRect/>
          </a:stretch>
        </p:blipFill>
        <p:spPr>
          <a:xfrm>
            <a:off x="203025" y="6426200"/>
            <a:ext cx="1723427" cy="273474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6C3B3236-F396-43AE-B75D-C6DD00F028C6}"/>
              </a:ext>
            </a:extLst>
          </p:cNvPr>
          <p:cNvSpPr txBox="1"/>
          <p:nvPr/>
        </p:nvSpPr>
        <p:spPr>
          <a:xfrm>
            <a:off x="203025" y="344223"/>
            <a:ext cx="767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1E3B5F"/>
                </a:solidFill>
              </a:rPr>
              <a:t>Grossesse et Parentalité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1F6AA16-F029-4CF0-8BB4-465E8A9EBA0E}"/>
              </a:ext>
            </a:extLst>
          </p:cNvPr>
          <p:cNvSpPr txBox="1"/>
          <p:nvPr/>
        </p:nvSpPr>
        <p:spPr>
          <a:xfrm>
            <a:off x="4292991" y="3181453"/>
            <a:ext cx="413381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b="1" dirty="0">
                <a:solidFill>
                  <a:schemeClr val="bg1"/>
                </a:solidFill>
              </a:rPr>
              <a:t>42%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ABE46B7-6DC7-45ED-9362-0C9373B8C03C}"/>
              </a:ext>
            </a:extLst>
          </p:cNvPr>
          <p:cNvSpPr txBox="1"/>
          <p:nvPr/>
        </p:nvSpPr>
        <p:spPr>
          <a:xfrm>
            <a:off x="236603" y="1304236"/>
            <a:ext cx="5127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IMPACT SUR LA CARRIÈRE PROFESSIONNELLE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C3F5461A-D3A1-4072-8AD6-7C7154F45E88}"/>
              </a:ext>
            </a:extLst>
          </p:cNvPr>
          <p:cNvSpPr/>
          <p:nvPr/>
        </p:nvSpPr>
        <p:spPr>
          <a:xfrm>
            <a:off x="193357" y="3829852"/>
            <a:ext cx="5370699" cy="2871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AC36A29-B7C7-4372-9A28-0DD94EA43931}"/>
              </a:ext>
            </a:extLst>
          </p:cNvPr>
          <p:cNvSpPr txBox="1"/>
          <p:nvPr/>
        </p:nvSpPr>
        <p:spPr>
          <a:xfrm>
            <a:off x="193357" y="3838454"/>
            <a:ext cx="34434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1E3B5F"/>
                </a:solidFill>
              </a:rPr>
              <a:t>JUGEMENTS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DFBFD065-ED49-4FD6-9AC6-5FFDCEB06AC6}"/>
              </a:ext>
            </a:extLst>
          </p:cNvPr>
          <p:cNvSpPr/>
          <p:nvPr/>
        </p:nvSpPr>
        <p:spPr>
          <a:xfrm>
            <a:off x="6100549" y="1297384"/>
            <a:ext cx="5638800" cy="27876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169226B-8BD6-4C2C-BF61-C02E601BBE14}"/>
              </a:ext>
            </a:extLst>
          </p:cNvPr>
          <p:cNvSpPr/>
          <p:nvPr/>
        </p:nvSpPr>
        <p:spPr>
          <a:xfrm>
            <a:off x="6077803" y="2344140"/>
            <a:ext cx="874257" cy="221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E5D254E-1726-4984-BFEB-317DC950E464}"/>
              </a:ext>
            </a:extLst>
          </p:cNvPr>
          <p:cNvSpPr/>
          <p:nvPr/>
        </p:nvSpPr>
        <p:spPr>
          <a:xfrm>
            <a:off x="132920" y="4412511"/>
            <a:ext cx="1863636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EF4CE8C4-BBA7-4497-9BF3-CB3ED1ABEC07}"/>
              </a:ext>
            </a:extLst>
          </p:cNvPr>
          <p:cNvSpPr txBox="1"/>
          <p:nvPr/>
        </p:nvSpPr>
        <p:spPr>
          <a:xfrm>
            <a:off x="6132394" y="1282879"/>
            <a:ext cx="5620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1E3B5F"/>
                </a:solidFill>
              </a:rPr>
              <a:t>ANALYSE</a:t>
            </a:r>
            <a:endParaRPr lang="fr-FR" sz="1333" b="1" dirty="0">
              <a:solidFill>
                <a:srgbClr val="1E3B5F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70C61A4-5F92-4106-BD0F-119A3E89E13E}"/>
              </a:ext>
            </a:extLst>
          </p:cNvPr>
          <p:cNvSpPr/>
          <p:nvPr/>
        </p:nvSpPr>
        <p:spPr>
          <a:xfrm>
            <a:off x="123863" y="1696519"/>
            <a:ext cx="169797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615FF8B-D22C-41B1-8362-B83FD949E442}"/>
              </a:ext>
            </a:extLst>
          </p:cNvPr>
          <p:cNvSpPr/>
          <p:nvPr/>
        </p:nvSpPr>
        <p:spPr>
          <a:xfrm>
            <a:off x="108458" y="4182586"/>
            <a:ext cx="169797" cy="221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77789324-C8D6-4F1C-96AE-887286BFC18F}"/>
              </a:ext>
            </a:extLst>
          </p:cNvPr>
          <p:cNvSpPr txBox="1"/>
          <p:nvPr/>
        </p:nvSpPr>
        <p:spPr>
          <a:xfrm>
            <a:off x="1915079" y="6482699"/>
            <a:ext cx="413381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dirty="0"/>
              <a:t>et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2F8FE0C-2AF4-467F-9010-B157C1D3C0CB}"/>
              </a:ext>
            </a:extLst>
          </p:cNvPr>
          <p:cNvSpPr/>
          <p:nvPr/>
        </p:nvSpPr>
        <p:spPr>
          <a:xfrm>
            <a:off x="2184400" y="6328297"/>
            <a:ext cx="1121021" cy="432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i="1" dirty="0"/>
              <a:t>Mettez votre logo ici</a:t>
            </a:r>
          </a:p>
        </p:txBody>
      </p:sp>
      <p:pic>
        <p:nvPicPr>
          <p:cNvPr id="54" name="Image 53">
            <a:extLst>
              <a:ext uri="{FF2B5EF4-FFF2-40B4-BE49-F238E27FC236}">
                <a16:creationId xmlns:a16="http://schemas.microsoft.com/office/drawing/2014/main" id="{ECCBEE08-2C0F-4F0E-A769-44FE4B0504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5767" y="120381"/>
            <a:ext cx="1340447" cy="1014392"/>
          </a:xfrm>
          <a:prstGeom prst="rect">
            <a:avLst/>
          </a:prstGeom>
        </p:spPr>
      </p:pic>
      <p:sp>
        <p:nvSpPr>
          <p:cNvPr id="55" name="ZoneTexte 54">
            <a:extLst>
              <a:ext uri="{FF2B5EF4-FFF2-40B4-BE49-F238E27FC236}">
                <a16:creationId xmlns:a16="http://schemas.microsoft.com/office/drawing/2014/main" id="{C004FBE8-66AA-4B46-BE5F-C23FC0C0D662}"/>
              </a:ext>
            </a:extLst>
          </p:cNvPr>
          <p:cNvSpPr txBox="1"/>
          <p:nvPr/>
        </p:nvSpPr>
        <p:spPr>
          <a:xfrm>
            <a:off x="10715767" y="784512"/>
            <a:ext cx="536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2947158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cbb4433-724f-4710-8799-d1ddb82be32a">
      <Terms xmlns="http://schemas.microsoft.com/office/infopath/2007/PartnerControls"/>
    </lcf76f155ced4ddcb4097134ff3c332f>
    <TaxCatchAll xmlns="d21cb9df-51d8-4776-9734-25a3f6dcffa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3486EB8723094BAA5137A6031DBA6A" ma:contentTypeVersion="13" ma:contentTypeDescription="Crée un document." ma:contentTypeScope="" ma:versionID="f41e938874ab5b9abf422b488a3700e2">
  <xsd:schema xmlns:xsd="http://www.w3.org/2001/XMLSchema" xmlns:xs="http://www.w3.org/2001/XMLSchema" xmlns:p="http://schemas.microsoft.com/office/2006/metadata/properties" xmlns:ns2="dcbb4433-724f-4710-8799-d1ddb82be32a" xmlns:ns3="d754f268-e6cf-4fe3-ae8a-7dcf42c5c946" xmlns:ns4="d21cb9df-51d8-4776-9734-25a3f6dcffac" targetNamespace="http://schemas.microsoft.com/office/2006/metadata/properties" ma:root="true" ma:fieldsID="4accb4f96d4054e7fcb9ba4a06cf46f6" ns2:_="" ns3:_="" ns4:_="">
    <xsd:import namespace="dcbb4433-724f-4710-8799-d1ddb82be32a"/>
    <xsd:import namespace="d754f268-e6cf-4fe3-ae8a-7dcf42c5c946"/>
    <xsd:import namespace="d21cb9df-51d8-4776-9734-25a3f6dcff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bb4433-724f-4710-8799-d1ddb82be3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Balises d’images" ma:readOnly="false" ma:fieldId="{5cf76f15-5ced-4ddc-b409-7134ff3c332f}" ma:taxonomyMulti="true" ma:sspId="e941841d-d4d7-4b39-890c-422eef4bff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54f268-e6cf-4fe3-ae8a-7dcf42c5c94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1cb9df-51d8-4776-9734-25a3f6dcffac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df2bc3ad-bcac-4a2a-8133-137cbafc454d}" ma:internalName="TaxCatchAll" ma:showField="CatchAllData" ma:web="d754f268-e6cf-4fe3-ae8a-7dcf42c5c9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23FF9B-A9D1-47C9-A667-3ACFA8EC09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FE9BE9B-9600-4FB1-90E8-B89AB9B6D89E}">
  <ds:schemaRefs>
    <ds:schemaRef ds:uri="http://schemas.microsoft.com/office/2006/metadata/properties"/>
    <ds:schemaRef ds:uri="http://schemas.microsoft.com/office/infopath/2007/PartnerControls"/>
    <ds:schemaRef ds:uri="dcbb4433-724f-4710-8799-d1ddb82be32a"/>
    <ds:schemaRef ds:uri="d21cb9df-51d8-4776-9734-25a3f6dcffac"/>
  </ds:schemaRefs>
</ds:datastoreItem>
</file>

<file path=customXml/itemProps3.xml><?xml version="1.0" encoding="utf-8"?>
<ds:datastoreItem xmlns:ds="http://schemas.openxmlformats.org/officeDocument/2006/customXml" ds:itemID="{9BC2C11F-51F3-4451-BD7F-2005A717B1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bb4433-724f-4710-8799-d1ddb82be32a"/>
    <ds:schemaRef ds:uri="d754f268-e6cf-4fe3-ae8a-7dcf42c5c946"/>
    <ds:schemaRef ds:uri="d21cb9df-51d8-4776-9734-25a3f6dcff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478</Words>
  <Application>Microsoft Office PowerPoint</Application>
  <PresentationFormat>Grand écran</PresentationFormat>
  <Paragraphs>204</Paragraphs>
  <Slides>20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Clémence BUTTY</dc:creator>
  <cp:lastModifiedBy>Clémence BUTTY</cp:lastModifiedBy>
  <cp:revision>13</cp:revision>
  <dcterms:created xsi:type="dcterms:W3CDTF">2022-09-29T13:26:14Z</dcterms:created>
  <dcterms:modified xsi:type="dcterms:W3CDTF">2023-05-15T12:45:27Z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0x010100E53486EB8723094BAA5137A6031DBA6A</vt:lpwstr>
  </property>
  <property fmtid="{D5CDD505-2E9C-101B-9397-08002B2CF9AE}" pid="3" name="MediaServiceImageTags">
    <vt:lpwstr/>
  </property>
</Properties>
</file>