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 Bold" panose="020B0604020202020204" charset="0"/>
      <p:regular r:id="rId15"/>
    </p:embeddedFont>
    <p:embeddedFont>
      <p:font typeface="DM Sans Bold Italics" panose="020B0604020202020204" charset="0"/>
      <p:regular r:id="rId16"/>
    </p:embeddedFont>
    <p:embeddedFont>
      <p:font typeface="Josefin Sans Regular" panose="020B0604020202020204" charset="0"/>
      <p:regular r:id="rId17"/>
    </p:embeddedFont>
    <p:embeddedFont>
      <p:font typeface="Josefin Sans Regular Bold" panose="020B0604020202020204" charset="0"/>
      <p:regular r:id="rId18"/>
    </p:embeddedFont>
    <p:embeddedFont>
      <p:font typeface="Open Sans Italics" panose="020B0604020202020204" charset="0"/>
      <p:regular r:id="rId19"/>
    </p:embeddedFont>
    <p:embeddedFont>
      <p:font typeface="Open Sauce SemiBold" panose="020B0604020202020204" charset="0"/>
      <p:regular r:id="rId20"/>
    </p:embeddedFont>
    <p:embeddedFont>
      <p:font typeface="Public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22" autoAdjust="0"/>
  </p:normalViewPr>
  <p:slideViewPr>
    <p:cSldViewPr>
      <p:cViewPr varScale="1">
        <p:scale>
          <a:sx n="46" d="100"/>
          <a:sy n="46" d="100"/>
        </p:scale>
        <p:origin x="10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4148" y="4670362"/>
            <a:ext cx="6551600" cy="1861443"/>
            <a:chOff x="-2048" y="-188373"/>
            <a:chExt cx="8735466" cy="2481923"/>
          </a:xfrm>
        </p:grpSpPr>
        <p:sp>
          <p:nvSpPr>
            <p:cNvPr id="3" name="TextBox 3"/>
            <p:cNvSpPr txBox="1"/>
            <p:nvPr/>
          </p:nvSpPr>
          <p:spPr>
            <a:xfrm>
              <a:off x="-2048" y="-188373"/>
              <a:ext cx="8735466" cy="1520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78"/>
                </a:lnSpc>
                <a:spcBef>
                  <a:spcPct val="0"/>
                </a:spcBef>
              </a:pPr>
              <a:r>
                <a:rPr lang="en-US" sz="3600" b="1" spc="-17" dirty="0">
                  <a:solidFill>
                    <a:srgbClr val="1E3B5F"/>
                  </a:solidFill>
                  <a:latin typeface="Josefin Sans Regular Bold"/>
                </a:rPr>
                <a:t>IN-DIAG </a:t>
              </a:r>
            </a:p>
            <a:p>
              <a:pPr marL="0" lvl="0" indent="0" algn="ctr">
                <a:lnSpc>
                  <a:spcPts val="4578"/>
                </a:lnSpc>
                <a:spcBef>
                  <a:spcPct val="0"/>
                </a:spcBef>
              </a:pPr>
              <a:r>
                <a:rPr lang="en-US" sz="2800" spc="-17" dirty="0">
                  <a:solidFill>
                    <a:srgbClr val="1E3B5F"/>
                  </a:solidFill>
                  <a:latin typeface="Josefin Sans Regular Bold"/>
                </a:rPr>
                <a:t>QUESTIONNAIRE SUR L'INCLUSION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118379" y="1575405"/>
              <a:ext cx="4498709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45"/>
                </a:lnSpc>
              </a:pPr>
              <a:r>
                <a:rPr lang="en-US" sz="2000" spc="419" dirty="0">
                  <a:solidFill>
                    <a:srgbClr val="E19F2A"/>
                  </a:solidFill>
                  <a:latin typeface="Public Sans Bold"/>
                </a:rPr>
                <a:t>KIT DE COMMUNICATION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359397" y="0"/>
            <a:ext cx="10928603" cy="10287000"/>
            <a:chOff x="0" y="0"/>
            <a:chExt cx="14571471" cy="1371600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7285736" cy="4572000"/>
            </a:xfrm>
            <a:prstGeom prst="rect">
              <a:avLst/>
            </a:prstGeom>
            <a:solidFill>
              <a:srgbClr val="00C4CC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0" y="4572000"/>
              <a:ext cx="7285736" cy="4572000"/>
            </a:xfrm>
            <a:prstGeom prst="rect">
              <a:avLst/>
            </a:prstGeom>
            <a:solidFill>
              <a:srgbClr val="5271FF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0" y="9144000"/>
              <a:ext cx="7285736" cy="4572000"/>
            </a:xfrm>
            <a:prstGeom prst="rect">
              <a:avLst/>
            </a:prstGeom>
            <a:solidFill>
              <a:srgbClr val="1E3B5F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7285736" y="0"/>
              <a:ext cx="7285736" cy="4572000"/>
            </a:xfrm>
            <a:prstGeom prst="rect">
              <a:avLst/>
            </a:prstGeom>
            <a:solidFill>
              <a:srgbClr val="F094B1"/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7285736" y="4572000"/>
              <a:ext cx="7285736" cy="4572000"/>
            </a:xfrm>
            <a:prstGeom prst="rect">
              <a:avLst/>
            </a:prstGeom>
            <a:solidFill>
              <a:srgbClr val="FFA53B"/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285736" y="9144000"/>
              <a:ext cx="7285736" cy="4572000"/>
            </a:xfrm>
            <a:prstGeom prst="rect">
              <a:avLst/>
            </a:prstGeom>
            <a:solidFill>
              <a:srgbClr val="FFD93B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41131" y="1506617"/>
              <a:ext cx="5203475" cy="1501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90"/>
                </a:lnSpc>
                <a:spcBef>
                  <a:spcPct val="0"/>
                </a:spcBef>
              </a:pPr>
              <a:r>
                <a:rPr lang="en-US" sz="3375" spc="94" dirty="0" err="1">
                  <a:solidFill>
                    <a:srgbClr val="FFFFFF"/>
                  </a:solidFill>
                  <a:latin typeface="Josefin Sans Regular"/>
                </a:rPr>
                <a:t>Parentalité</a:t>
              </a:r>
              <a:r>
                <a:rPr lang="en-US" sz="3375" spc="94" dirty="0">
                  <a:solidFill>
                    <a:srgbClr val="FFFFFF"/>
                  </a:solidFill>
                  <a:latin typeface="Josefin Sans Regular"/>
                </a:rPr>
                <a:t> &amp; </a:t>
              </a:r>
              <a:r>
                <a:rPr lang="en-US" sz="3375" spc="94" dirty="0" err="1">
                  <a:solidFill>
                    <a:srgbClr val="FFFFFF"/>
                  </a:solidFill>
                  <a:latin typeface="Josefin Sans Regular"/>
                </a:rPr>
                <a:t>grossesse</a:t>
              </a:r>
              <a:endParaRPr lang="en-US" sz="3375" spc="94" dirty="0">
                <a:solidFill>
                  <a:srgbClr val="FFFFFF"/>
                </a:solidFill>
                <a:latin typeface="Josefin Sans Regular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326866" y="1860083"/>
              <a:ext cx="5203475" cy="73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0"/>
                </a:lnSpc>
                <a:spcBef>
                  <a:spcPct val="0"/>
                </a:spcBef>
              </a:pPr>
              <a:r>
                <a:rPr lang="en-US" sz="3375" spc="94">
                  <a:solidFill>
                    <a:srgbClr val="FFFFFF"/>
                  </a:solidFill>
                  <a:latin typeface="Josefin Sans Regular"/>
                </a:rPr>
                <a:t>Handicap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41131" y="6462593"/>
              <a:ext cx="5203475" cy="73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0"/>
                </a:lnSpc>
                <a:spcBef>
                  <a:spcPct val="0"/>
                </a:spcBef>
              </a:pPr>
              <a:r>
                <a:rPr lang="en-US" sz="3375" spc="94">
                  <a:solidFill>
                    <a:srgbClr val="FFFFFF"/>
                  </a:solidFill>
                  <a:latin typeface="Josefin Sans Regular"/>
                </a:rPr>
                <a:t>Age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326866" y="6462593"/>
              <a:ext cx="5203475" cy="73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0"/>
                </a:lnSpc>
                <a:spcBef>
                  <a:spcPct val="0"/>
                </a:spcBef>
              </a:pPr>
              <a:r>
                <a:rPr lang="en-US" sz="3375" spc="94">
                  <a:solidFill>
                    <a:srgbClr val="FFFFFF"/>
                  </a:solidFill>
                  <a:latin typeface="Josefin Sans Regular"/>
                </a:rPr>
                <a:t>Egalité des genres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41131" y="10619566"/>
              <a:ext cx="5203475" cy="1501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0"/>
                </a:lnSpc>
                <a:spcBef>
                  <a:spcPct val="0"/>
                </a:spcBef>
              </a:pPr>
              <a:r>
                <a:rPr lang="en-US" sz="3375" spc="94">
                  <a:solidFill>
                    <a:srgbClr val="FFFFFF"/>
                  </a:solidFill>
                  <a:latin typeface="Josefin Sans Regular"/>
                </a:rPr>
                <a:t>Orientation sexuelle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326866" y="11034593"/>
              <a:ext cx="5203475" cy="733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90"/>
                </a:lnSpc>
                <a:spcBef>
                  <a:spcPct val="0"/>
                </a:spcBef>
              </a:pPr>
              <a:r>
                <a:rPr lang="en-US" sz="3375" spc="94">
                  <a:solidFill>
                    <a:srgbClr val="FFFFFF"/>
                  </a:solidFill>
                  <a:latin typeface="Josefin Sans Regular"/>
                </a:rPr>
                <a:t>Religion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 l="4931" t="23330" r="28143" b="3294"/>
          <a:stretch>
            <a:fillRect/>
          </a:stretch>
        </p:blipFill>
        <p:spPr>
          <a:xfrm>
            <a:off x="1108820" y="6897361"/>
            <a:ext cx="4865328" cy="338963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/>
          <a:srcRect b="9014"/>
          <a:stretch>
            <a:fillRect/>
          </a:stretch>
        </p:blipFill>
        <p:spPr>
          <a:xfrm>
            <a:off x="265684" y="179878"/>
            <a:ext cx="2956974" cy="46921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229192" y="2695663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 err="1">
                <a:solidFill>
                  <a:srgbClr val="C4C4C4"/>
                </a:solidFill>
                <a:latin typeface="Open Sans Italics"/>
              </a:rPr>
              <a:t>Insérer</a:t>
            </a:r>
            <a:r>
              <a:rPr lang="en-US" sz="2600" dirty="0">
                <a:solidFill>
                  <a:srgbClr val="C4C4C4"/>
                </a:solidFill>
                <a:latin typeface="Open Sans Italics"/>
              </a:rPr>
              <a:t> </a:t>
            </a:r>
            <a:r>
              <a:rPr lang="en-US" sz="2600" dirty="0" err="1">
                <a:solidFill>
                  <a:srgbClr val="C4C4C4"/>
                </a:solidFill>
                <a:latin typeface="Open Sans Italics"/>
              </a:rPr>
              <a:t>votre</a:t>
            </a:r>
            <a:r>
              <a:rPr lang="en-US" sz="2600" dirty="0">
                <a:solidFill>
                  <a:srgbClr val="C4C4C4"/>
                </a:solidFill>
                <a:latin typeface="Open Sans Italics"/>
              </a:rPr>
              <a:t> logo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265684" y="179878"/>
            <a:ext cx="2956974" cy="4692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13845" y="357335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606979" y="1028700"/>
            <a:ext cx="11074042" cy="905811"/>
            <a:chOff x="0" y="0"/>
            <a:chExt cx="14765390" cy="12077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28575"/>
              <a:ext cx="14765390" cy="81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8"/>
                </a:lnSpc>
                <a:spcBef>
                  <a:spcPct val="0"/>
                </a:spcBef>
              </a:pPr>
              <a:r>
                <a:rPr lang="en-US" sz="3921" spc="-19">
                  <a:solidFill>
                    <a:srgbClr val="1E3B5F"/>
                  </a:solidFill>
                  <a:latin typeface="DM Sans Bold"/>
                </a:rPr>
                <a:t>Qu'est ce que l'Inclusion 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580654" y="879656"/>
              <a:ext cx="7604082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r>
                <a:rPr lang="en-US" sz="1750" spc="376">
                  <a:solidFill>
                    <a:srgbClr val="F094B1"/>
                  </a:solidFill>
                  <a:latin typeface="Open Sauce SemiBold"/>
                </a:rPr>
                <a:t>DÉFINITION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2879" y="2537295"/>
            <a:ext cx="16442242" cy="2110681"/>
            <a:chOff x="0" y="0"/>
            <a:chExt cx="21922989" cy="2814241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21922989" cy="2419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9"/>
                </a:lnSpc>
              </a:pPr>
              <a:r>
                <a:rPr lang="en-US" sz="2799" spc="-13">
                  <a:solidFill>
                    <a:srgbClr val="EEA938"/>
                  </a:solidFill>
                  <a:latin typeface="DM Sans Bold"/>
                </a:rPr>
                <a:t>L'Inclusion</a:t>
              </a:r>
              <a:r>
                <a:rPr lang="en-US" sz="2799" spc="-13">
                  <a:solidFill>
                    <a:srgbClr val="1E3B5F"/>
                  </a:solidFill>
                  <a:latin typeface="DM Sans Bold"/>
                </a:rPr>
                <a:t> est la création d’un environnement où tous les gens sont </a:t>
              </a:r>
              <a:r>
                <a:rPr lang="en-US" sz="2799" spc="-13">
                  <a:solidFill>
                    <a:srgbClr val="EEA938"/>
                  </a:solidFill>
                  <a:latin typeface="DM Sans Bold"/>
                </a:rPr>
                <a:t>respectés de manière équitable</a:t>
              </a:r>
              <a:r>
                <a:rPr lang="en-US" sz="2799" spc="-13">
                  <a:solidFill>
                    <a:srgbClr val="1E3B5F"/>
                  </a:solidFill>
                  <a:latin typeface="DM Sans Bold"/>
                </a:rPr>
                <a:t> et ont </a:t>
              </a:r>
              <a:r>
                <a:rPr lang="en-US" sz="2799" spc="-13">
                  <a:solidFill>
                    <a:srgbClr val="EEA938"/>
                  </a:solidFill>
                  <a:latin typeface="DM Sans Bold"/>
                </a:rPr>
                <a:t>accès aux mêmes possibilités</a:t>
              </a:r>
              <a:r>
                <a:rPr lang="en-US" sz="2799" spc="-13">
                  <a:solidFill>
                    <a:srgbClr val="1E3B5F"/>
                  </a:solidFill>
                  <a:latin typeface="DM Sans Bold"/>
                </a:rPr>
                <a:t>, et ce, </a:t>
              </a:r>
              <a:r>
                <a:rPr lang="en-US" sz="2799" spc="-13">
                  <a:solidFill>
                    <a:srgbClr val="EEA938"/>
                  </a:solidFill>
                  <a:latin typeface="DM Sans Bold"/>
                </a:rPr>
                <a:t>malgré leurs différences. </a:t>
              </a:r>
              <a:r>
                <a:rPr lang="en-US" sz="2799" spc="-13">
                  <a:solidFill>
                    <a:srgbClr val="1E3B5F"/>
                  </a:solidFill>
                  <a:latin typeface="DM Sans Bold"/>
                </a:rPr>
                <a:t>L’inclusion c’est donc permettre à chacun.e d’être qui il/elle/iel est et de donner le meilleur de soi dans un collectif.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16395" y="2486149"/>
              <a:ext cx="11290200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endParaRPr/>
            </a:p>
          </p:txBody>
        </p:sp>
      </p:grp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5EF5FE36-1335-4084-BC0D-D147AAB9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49" y="4330536"/>
            <a:ext cx="7226102" cy="54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265684" y="179878"/>
            <a:ext cx="2956974" cy="4692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13845" y="357335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5996" y="3949694"/>
            <a:ext cx="8467650" cy="24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4318783" y="1028700"/>
            <a:ext cx="9226754" cy="905811"/>
            <a:chOff x="0" y="0"/>
            <a:chExt cx="12302339" cy="1207748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12302339" cy="81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8"/>
                </a:lnSpc>
                <a:spcBef>
                  <a:spcPct val="0"/>
                </a:spcBef>
              </a:pPr>
              <a:r>
                <a:rPr lang="en-US" sz="3921" spc="-19">
                  <a:solidFill>
                    <a:srgbClr val="1E3B5F"/>
                  </a:solidFill>
                  <a:latin typeface="DM Sans Bold"/>
                </a:rPr>
                <a:t>L'Origine du questionnaire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83356" y="879656"/>
              <a:ext cx="6335626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r>
                <a:rPr lang="en-US" sz="1750" spc="376">
                  <a:solidFill>
                    <a:srgbClr val="F094B1"/>
                  </a:solidFill>
                  <a:latin typeface="Open Sauce SemiBold"/>
                </a:rPr>
                <a:t>PARTENARIAT MIX-R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4521" y="2505723"/>
            <a:ext cx="15072391" cy="3334837"/>
            <a:chOff x="0" y="-47625"/>
            <a:chExt cx="20096521" cy="4446449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20096521" cy="3971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4"/>
                </a:lnSpc>
              </a:pP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Convaincus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que les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entreprises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ont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un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rôle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essentiel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à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jouer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pour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rendre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la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société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plus inclusive,</a:t>
              </a:r>
            </a:p>
            <a:p>
              <a:pPr>
                <a:lnSpc>
                  <a:spcPts val="3864"/>
                </a:lnSpc>
              </a:pPr>
              <a:endParaRPr lang="en-US" sz="2800" spc="-14" dirty="0">
                <a:solidFill>
                  <a:srgbClr val="1E3B5F"/>
                </a:solidFill>
                <a:latin typeface="DM Sans Bold"/>
              </a:endParaRPr>
            </a:p>
            <a:p>
              <a:pPr>
                <a:lnSpc>
                  <a:spcPts val="3864"/>
                </a:lnSpc>
              </a:pPr>
              <a:r>
                <a:rPr lang="en-US" sz="2800" spc="-14" dirty="0">
                  <a:solidFill>
                    <a:srgbClr val="EEA938"/>
                  </a:solidFill>
                  <a:latin typeface="DM Sans Bold"/>
                </a:rPr>
                <a:t>Mix-R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, le </a:t>
              </a:r>
              <a:r>
                <a:rPr lang="en-US" sz="2800" spc="-14" dirty="0">
                  <a:solidFill>
                    <a:srgbClr val="DD3733"/>
                  </a:solidFill>
                  <a:latin typeface="DM Sans Bold"/>
                </a:rPr>
                <a:t>Groupe APICIL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et </a:t>
              </a:r>
              <a:r>
                <a:rPr lang="en-US" sz="2800" spc="-14" dirty="0" err="1">
                  <a:solidFill>
                    <a:srgbClr val="FFA53B"/>
                  </a:solidFill>
                  <a:latin typeface="DM Sans Bold"/>
                </a:rPr>
                <a:t>Humando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ont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choisi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de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s’associer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pour porter ensemble un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programme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de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réflexions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et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d’actions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auprès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des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entreprises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du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territoire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800" spc="-14" dirty="0" err="1">
                  <a:solidFill>
                    <a:srgbClr val="1E3B5F"/>
                  </a:solidFill>
                  <a:latin typeface="DM Sans Bold"/>
                </a:rPr>
                <a:t>Rhônalpin</a:t>
              </a:r>
              <a:r>
                <a:rPr lang="en-US" sz="2800" spc="-14" dirty="0">
                  <a:solidFill>
                    <a:srgbClr val="1E3B5F"/>
                  </a:solidFill>
                  <a:latin typeface="DM Sans Bold"/>
                </a:rPr>
                <a:t> :</a:t>
              </a:r>
              <a:r>
                <a:rPr lang="en-US" sz="2800" spc="-14" dirty="0">
                  <a:solidFill>
                    <a:srgbClr val="5271FF"/>
                  </a:solidFill>
                  <a:latin typeface="DM Sans Bold"/>
                </a:rPr>
                <a:t> </a:t>
              </a:r>
              <a:r>
                <a:rPr lang="en-US" sz="2800" spc="-14" dirty="0">
                  <a:solidFill>
                    <a:srgbClr val="1E4093"/>
                  </a:solidFill>
                  <a:latin typeface="DM Sans Bold"/>
                </a:rPr>
                <a:t>Les Wake Up Inclusion.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873470" y="3927436"/>
              <a:ext cx="10349580" cy="4713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20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4152440" y="6450160"/>
            <a:ext cx="9559440" cy="15168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265684" y="179878"/>
            <a:ext cx="2956974" cy="4692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13845" y="357335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5996" y="3949694"/>
            <a:ext cx="8467650" cy="24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789624" y="5491781"/>
            <a:ext cx="7762185" cy="34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0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4057339" y="1028700"/>
            <a:ext cx="9226754" cy="905811"/>
            <a:chOff x="0" y="0"/>
            <a:chExt cx="12302339" cy="1207748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12302339" cy="81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8"/>
                </a:lnSpc>
                <a:spcBef>
                  <a:spcPct val="0"/>
                </a:spcBef>
              </a:pPr>
              <a:r>
                <a:rPr lang="en-US" sz="3921" spc="-19">
                  <a:solidFill>
                    <a:srgbClr val="1E3B5F"/>
                  </a:solidFill>
                  <a:latin typeface="DM Sans Bold"/>
                </a:rPr>
                <a:t>Les Wake Up Inclusion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83356" y="879656"/>
              <a:ext cx="6335626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r>
                <a:rPr lang="en-US" sz="1750" spc="376">
                  <a:solidFill>
                    <a:srgbClr val="F094B1"/>
                  </a:solidFill>
                  <a:latin typeface="Open Sauce SemiBold"/>
                </a:rPr>
                <a:t> DIVERSITÉ &amp; INCLUSION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47476" y="3181456"/>
            <a:ext cx="15793048" cy="3924088"/>
            <a:chOff x="0" y="220087"/>
            <a:chExt cx="21057397" cy="523211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20087"/>
              <a:ext cx="21057397" cy="5232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67"/>
                </a:lnSpc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L’ambition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programme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est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partager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des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facteurs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clés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de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l’inclusion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, de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cartographier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les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acteurs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du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territoire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engagés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et de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créer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un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outil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de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mesure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d’inclusivité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entreprises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: </a:t>
              </a:r>
              <a:r>
                <a:rPr lang="en-US" sz="2799" spc="-13" dirty="0">
                  <a:solidFill>
                    <a:srgbClr val="DD3733"/>
                  </a:solidFill>
                  <a:latin typeface="DM Sans Bold"/>
                </a:rPr>
                <a:t>le questionnaire sur </a:t>
              </a:r>
              <a:r>
                <a:rPr lang="en-US" sz="2799" spc="-13" dirty="0" err="1">
                  <a:solidFill>
                    <a:srgbClr val="DD3733"/>
                  </a:solidFill>
                  <a:latin typeface="DM Sans Bold"/>
                </a:rPr>
                <a:t>l'Inclusion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. </a:t>
              </a:r>
            </a:p>
            <a:p>
              <a:pPr>
                <a:lnSpc>
                  <a:spcPts val="5767"/>
                </a:lnSpc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L’objectif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est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 se comparer de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façon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constructive et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d’apprendre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autres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.</a:t>
              </a:r>
            </a:p>
            <a:p>
              <a:pPr>
                <a:lnSpc>
                  <a:spcPts val="3919"/>
                </a:lnSpc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>
                <a:lnSpc>
                  <a:spcPts val="3639"/>
                </a:lnSpc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106486" y="4060483"/>
              <a:ext cx="10844425" cy="452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1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265684" y="179878"/>
            <a:ext cx="2955498" cy="4689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13845" y="357335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5996" y="3949694"/>
            <a:ext cx="8467650" cy="24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3978694" y="1028700"/>
            <a:ext cx="9384044" cy="905811"/>
            <a:chOff x="0" y="0"/>
            <a:chExt cx="12512059" cy="1207748"/>
          </a:xfrm>
        </p:grpSpPr>
        <p:sp>
          <p:nvSpPr>
            <p:cNvPr id="6" name="TextBox 6"/>
            <p:cNvSpPr txBox="1"/>
            <p:nvPr/>
          </p:nvSpPr>
          <p:spPr>
            <a:xfrm>
              <a:off x="0" y="-28575"/>
              <a:ext cx="12512059" cy="81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8"/>
                </a:lnSpc>
                <a:spcBef>
                  <a:spcPct val="0"/>
                </a:spcBef>
              </a:pPr>
              <a:r>
                <a:rPr lang="en-US" sz="3921" spc="-19">
                  <a:solidFill>
                    <a:srgbClr val="1E3B5F"/>
                  </a:solidFill>
                  <a:latin typeface="DM Sans Bold"/>
                </a:rPr>
                <a:t>Les différents acteurs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34214" y="879656"/>
              <a:ext cx="6443630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r>
                <a:rPr lang="en-US" sz="1750" spc="376">
                  <a:solidFill>
                    <a:srgbClr val="F094B1"/>
                  </a:solidFill>
                  <a:latin typeface="Open Sauce SemiBold"/>
                </a:rPr>
                <a:t>DU QUESTIONNAIRE INCLUSION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488361"/>
            <a:ext cx="11781177" cy="7065973"/>
            <a:chOff x="0" y="-76200"/>
            <a:chExt cx="15708236" cy="9421296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15708236" cy="9421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71"/>
                </a:lnSpc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Plusieurs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entreprises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et associations 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du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territoire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ont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activement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participé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à la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création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questionnaire :</a:t>
              </a:r>
            </a:p>
            <a:p>
              <a:pPr>
                <a:lnSpc>
                  <a:spcPts val="3639"/>
                </a:lnSpc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Le Groupe SEB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Coexya</a:t>
              </a: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Jeremias France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Magner le moment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Entourage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Polyvia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Formation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Ninkasi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Equans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ANRH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Weavers France</a:t>
              </a: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Apicil</a:t>
              </a: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Humando</a:t>
              </a: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809297" y="8105306"/>
              <a:ext cx="8089641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15304" y="5990261"/>
            <a:ext cx="1648672" cy="9543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15949" r="13243"/>
          <a:stretch>
            <a:fillRect/>
          </a:stretch>
        </p:blipFill>
        <p:spPr>
          <a:xfrm>
            <a:off x="13130534" y="5705221"/>
            <a:ext cx="888655" cy="12550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l="5409" t="12579" r="5609" b="11870"/>
          <a:stretch>
            <a:fillRect/>
          </a:stretch>
        </p:blipFill>
        <p:spPr>
          <a:xfrm>
            <a:off x="8946629" y="6897709"/>
            <a:ext cx="2745711" cy="7797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t="33602" b="28531"/>
          <a:stretch>
            <a:fillRect/>
          </a:stretch>
        </p:blipFill>
        <p:spPr>
          <a:xfrm>
            <a:off x="7974167" y="4060823"/>
            <a:ext cx="1761259" cy="6669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734418" y="6975112"/>
            <a:ext cx="2209986" cy="1381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218092" y="5238946"/>
            <a:ext cx="1452624" cy="11778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676143" y="5054111"/>
            <a:ext cx="1273250" cy="12732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611464" y="7985469"/>
            <a:ext cx="1978049" cy="7417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 l="8039" t="14562" r="6535" b="15479"/>
          <a:stretch>
            <a:fillRect/>
          </a:stretch>
        </p:blipFill>
        <p:spPr>
          <a:xfrm>
            <a:off x="10672645" y="3701996"/>
            <a:ext cx="2563549" cy="97801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 l="6799" t="11976" b="15681"/>
          <a:stretch>
            <a:fillRect/>
          </a:stretch>
        </p:blipFill>
        <p:spPr>
          <a:xfrm>
            <a:off x="14222279" y="4179387"/>
            <a:ext cx="2680026" cy="848689"/>
          </a:xfrm>
          <a:prstGeom prst="rect">
            <a:avLst/>
          </a:prstGeom>
        </p:spPr>
      </p:pic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EA637FBB-2E16-4EBA-A3D3-01E37826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73" y="8245014"/>
            <a:ext cx="2351189" cy="7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5404F0-CA8B-42E5-AB7B-42E7E9F911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22279" y="8175372"/>
            <a:ext cx="2432172" cy="1103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265684" y="179878"/>
            <a:ext cx="2956974" cy="4692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015996" y="3949694"/>
            <a:ext cx="8467650" cy="24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4789624" y="5491781"/>
            <a:ext cx="7762185" cy="34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1512125" y="2094015"/>
            <a:ext cx="15475392" cy="4985631"/>
            <a:chOff x="0" y="-785267"/>
            <a:chExt cx="20633856" cy="6647508"/>
          </a:xfrm>
        </p:grpSpPr>
        <p:sp>
          <p:nvSpPr>
            <p:cNvPr id="6" name="TextBox 6"/>
            <p:cNvSpPr txBox="1"/>
            <p:nvPr/>
          </p:nvSpPr>
          <p:spPr>
            <a:xfrm>
              <a:off x="0" y="-785267"/>
              <a:ext cx="20633856" cy="6138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Le questionnaire à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été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construit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de manière collective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par des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entreprises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qui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l’utiliseront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pour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elles-mêmes</a:t>
              </a:r>
              <a:endParaRPr lang="en-US" sz="2799" spc="-13" dirty="0">
                <a:solidFill>
                  <a:srgbClr val="1E3B5F"/>
                </a:solidFill>
                <a:highlight>
                  <a:srgbClr val="FFFF00"/>
                </a:highlight>
                <a:latin typeface="DM Sans Bold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L'objectif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du questionnaire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est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d'être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un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outil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de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ressenti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de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l’inclusivité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des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entreprises</a:t>
              </a:r>
              <a:endParaRPr lang="en-US" sz="2799" spc="-13" dirty="0">
                <a:solidFill>
                  <a:srgbClr val="EEA938"/>
                </a:solidFill>
                <a:latin typeface="DM Sans Bold"/>
              </a:endParaRPr>
            </a:p>
            <a:p>
              <a:pPr>
                <a:lnSpc>
                  <a:spcPts val="3639"/>
                </a:lnSpc>
              </a:pPr>
              <a:endParaRPr lang="en-US" sz="2799" spc="-13" dirty="0">
                <a:solidFill>
                  <a:srgbClr val="EEA938"/>
                </a:solidFill>
                <a:latin typeface="DM Sans Bold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C'est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la perception des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collaborateurs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sur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l'inclusivité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ressentie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dans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l'entreprise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</a:p>
            <a:p>
              <a:pPr>
                <a:lnSpc>
                  <a:spcPts val="3639"/>
                </a:lnSpc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 marL="604519" lvl="1" indent="-302260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Pour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cela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,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11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thématiques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ont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été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choisies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:</a:t>
              </a:r>
            </a:p>
            <a:p>
              <a:pPr>
                <a:lnSpc>
                  <a:spcPts val="3639"/>
                </a:lnSpc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03776" y="5534149"/>
              <a:ext cx="10626304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44171" y="6611434"/>
            <a:ext cx="1578131" cy="15207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2253" b="2253"/>
          <a:stretch>
            <a:fillRect/>
          </a:stretch>
        </p:blipFill>
        <p:spPr>
          <a:xfrm>
            <a:off x="3836618" y="6611434"/>
            <a:ext cx="1675161" cy="1520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50619" y="6611434"/>
            <a:ext cx="1563382" cy="15207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28351" y="6611434"/>
            <a:ext cx="1599651" cy="1520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142352" y="6611434"/>
            <a:ext cx="1534507" cy="15207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191209" y="6611434"/>
            <a:ext cx="1599651" cy="15207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305210" y="6611434"/>
            <a:ext cx="1599651" cy="15207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44171" y="8476311"/>
            <a:ext cx="1578131" cy="15639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836618" y="8476311"/>
            <a:ext cx="1675161" cy="156397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 t="2906" b="2906"/>
          <a:stretch>
            <a:fillRect/>
          </a:stretch>
        </p:blipFill>
        <p:spPr>
          <a:xfrm>
            <a:off x="5939648" y="8476311"/>
            <a:ext cx="1574354" cy="156397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 l="1652" t="8165" r="1652" b="5459"/>
          <a:stretch>
            <a:fillRect/>
          </a:stretch>
        </p:blipFill>
        <p:spPr>
          <a:xfrm>
            <a:off x="8028351" y="8476311"/>
            <a:ext cx="1599651" cy="156397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5413845" y="357335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214799" y="734769"/>
            <a:ext cx="9226754" cy="905811"/>
            <a:chOff x="0" y="0"/>
            <a:chExt cx="12302339" cy="120774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12302339" cy="81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8"/>
                </a:lnSpc>
                <a:spcBef>
                  <a:spcPct val="0"/>
                </a:spcBef>
              </a:pPr>
              <a:r>
                <a:rPr lang="en-US" sz="3921" spc="-19" dirty="0">
                  <a:solidFill>
                    <a:srgbClr val="1E3B5F"/>
                  </a:solidFill>
                  <a:latin typeface="DM Sans Bold"/>
                </a:rPr>
                <a:t>Le questionnaire sur </a:t>
              </a:r>
              <a:r>
                <a:rPr lang="en-US" sz="3921" spc="-19" dirty="0" err="1">
                  <a:solidFill>
                    <a:srgbClr val="1E3B5F"/>
                  </a:solidFill>
                  <a:latin typeface="DM Sans Bold"/>
                </a:rPr>
                <a:t>l'Inclusion</a:t>
              </a:r>
              <a:endParaRPr lang="en-US" sz="3921" spc="-19" dirty="0">
                <a:solidFill>
                  <a:srgbClr val="1E3B5F"/>
                </a:solidFill>
                <a:latin typeface="DM Sans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983356" y="879656"/>
              <a:ext cx="6335626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r>
                <a:rPr lang="en-US" sz="1750" spc="376">
                  <a:solidFill>
                    <a:srgbClr val="F094B1"/>
                  </a:solidFill>
                  <a:latin typeface="Open Sauce SemiBold"/>
                </a:rPr>
                <a:t>UN OUTIL CO-CONSTRUIT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265684" y="179878"/>
            <a:ext cx="2956974" cy="4692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13845" y="357335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5996" y="3949694"/>
            <a:ext cx="8467650" cy="24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789624" y="5491781"/>
            <a:ext cx="7762185" cy="34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077341" y="6066515"/>
            <a:ext cx="8133319" cy="33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3133695" y="1028700"/>
            <a:ext cx="11074042" cy="905811"/>
            <a:chOff x="0" y="0"/>
            <a:chExt cx="14765390" cy="1207748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14765390" cy="81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8"/>
                </a:lnSpc>
                <a:spcBef>
                  <a:spcPct val="0"/>
                </a:spcBef>
              </a:pPr>
              <a:r>
                <a:rPr lang="en-US" sz="3921" spc="-19">
                  <a:solidFill>
                    <a:srgbClr val="1E3B5F"/>
                  </a:solidFill>
                  <a:latin typeface="DM Sans Bold"/>
                </a:rPr>
                <a:t>Le questionnaire sur l'Inclusion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80654" y="879656"/>
              <a:ext cx="7604082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r>
                <a:rPr lang="en-US" sz="1750" spc="376" dirty="0">
                  <a:solidFill>
                    <a:srgbClr val="F094B1"/>
                  </a:solidFill>
                  <a:latin typeface="Open Sauce SemiBold"/>
                </a:rPr>
                <a:t>POURQUOI MESURER L'INCLUSION 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13702" y="3601091"/>
            <a:ext cx="15860591" cy="3388202"/>
            <a:chOff x="-2" y="399594"/>
            <a:chExt cx="21147455" cy="4517602"/>
          </a:xfrm>
        </p:grpSpPr>
        <p:sp>
          <p:nvSpPr>
            <p:cNvPr id="11" name="TextBox 11"/>
            <p:cNvSpPr txBox="1"/>
            <p:nvPr/>
          </p:nvSpPr>
          <p:spPr>
            <a:xfrm>
              <a:off x="-2" y="399594"/>
              <a:ext cx="21147455" cy="451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49"/>
                </a:lnSpc>
              </a:pPr>
              <a:r>
                <a:rPr lang="en-US" sz="2499" spc="-12" dirty="0" err="1">
                  <a:solidFill>
                    <a:srgbClr val="1E3B5F"/>
                  </a:solidFill>
                  <a:latin typeface="DM Sans Bold Italics"/>
                </a:rPr>
                <a:t>Pourquoi</a:t>
              </a:r>
              <a:r>
                <a:rPr lang="en-US" sz="2499" spc="-12" dirty="0">
                  <a:solidFill>
                    <a:srgbClr val="1E3B5F"/>
                  </a:solidFill>
                  <a:latin typeface="DM Sans Bold Italics"/>
                </a:rPr>
                <a:t> </a:t>
              </a:r>
              <a:r>
                <a:rPr lang="en-US" sz="2499" spc="-12" dirty="0" err="1">
                  <a:solidFill>
                    <a:srgbClr val="1E3B5F"/>
                  </a:solidFill>
                  <a:latin typeface="DM Sans Bold Italics"/>
                </a:rPr>
                <a:t>questionner</a:t>
              </a:r>
              <a:r>
                <a:rPr lang="en-US" sz="2499" spc="-12" dirty="0">
                  <a:solidFill>
                    <a:srgbClr val="1E3B5F"/>
                  </a:solidFill>
                  <a:latin typeface="DM Sans Bold Italics"/>
                </a:rPr>
                <a:t> </a:t>
              </a:r>
              <a:r>
                <a:rPr lang="en-US" sz="2499" spc="-12" dirty="0" err="1">
                  <a:solidFill>
                    <a:srgbClr val="1E3B5F"/>
                  </a:solidFill>
                  <a:latin typeface="DM Sans Bold Italics"/>
                </a:rPr>
                <a:t>l'avis</a:t>
              </a:r>
              <a:r>
                <a:rPr lang="en-US" sz="2499" spc="-12" dirty="0">
                  <a:solidFill>
                    <a:srgbClr val="1E3B5F"/>
                  </a:solidFill>
                  <a:latin typeface="DM Sans Bold Italics"/>
                </a:rPr>
                <a:t> des </a:t>
              </a:r>
              <a:r>
                <a:rPr lang="en-US" sz="2499" spc="-12" dirty="0" err="1">
                  <a:solidFill>
                    <a:srgbClr val="1E3B5F"/>
                  </a:solidFill>
                  <a:latin typeface="DM Sans Bold Italics"/>
                </a:rPr>
                <a:t>collaborateurs</a:t>
              </a:r>
              <a:r>
                <a:rPr lang="en-US" sz="2499" spc="-12" dirty="0">
                  <a:solidFill>
                    <a:srgbClr val="1E3B5F"/>
                  </a:solidFill>
                  <a:latin typeface="DM Sans Bold Italics"/>
                </a:rPr>
                <a:t> ?</a:t>
              </a:r>
            </a:p>
            <a:p>
              <a:pPr algn="just">
                <a:lnSpc>
                  <a:spcPts val="3170"/>
                </a:lnSpc>
              </a:pPr>
              <a:endParaRPr lang="en-US" sz="2499" spc="-12" dirty="0">
                <a:solidFill>
                  <a:srgbClr val="1E3B5F"/>
                </a:solidFill>
                <a:latin typeface="DM Sans Bold Italics"/>
              </a:endParaRPr>
            </a:p>
            <a:p>
              <a:pPr algn="just">
                <a:lnSpc>
                  <a:spcPts val="4227"/>
                </a:lnSpc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Une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entreprise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inclusive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crée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un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cadre de travail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bienveillant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où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les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compétences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chacun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sont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valorisées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et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où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la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différence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est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respectée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. Pour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réussir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à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construire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cadre,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leur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avis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vous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est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indispensable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puisqu'il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servira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de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support pour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aiguiller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vos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choix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d'actions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et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vous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orienter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dans la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bonne direction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.</a:t>
              </a:r>
            </a:p>
            <a:p>
              <a:pPr algn="just">
                <a:lnSpc>
                  <a:spcPts val="3639"/>
                </a:lnSpc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128325" y="4584189"/>
              <a:ext cx="10890804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9014"/>
          <a:stretch>
            <a:fillRect/>
          </a:stretch>
        </p:blipFill>
        <p:spPr>
          <a:xfrm>
            <a:off x="265684" y="179878"/>
            <a:ext cx="2956974" cy="4692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413845" y="357335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015996" y="3949694"/>
            <a:ext cx="8467650" cy="24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25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4789624" y="5491781"/>
            <a:ext cx="7762185" cy="34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5077341" y="6066515"/>
            <a:ext cx="8133319" cy="33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6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3133695" y="1109709"/>
            <a:ext cx="11074042" cy="905811"/>
            <a:chOff x="0" y="0"/>
            <a:chExt cx="14765390" cy="1207748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14765390" cy="813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98"/>
                </a:lnSpc>
                <a:spcBef>
                  <a:spcPct val="0"/>
                </a:spcBef>
              </a:pPr>
              <a:r>
                <a:rPr lang="en-US" sz="3921" spc="-19">
                  <a:solidFill>
                    <a:srgbClr val="1E3B5F"/>
                  </a:solidFill>
                  <a:latin typeface="DM Sans Bold"/>
                </a:rPr>
                <a:t>Le questionnaire sur l'Inclusion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80654" y="879656"/>
              <a:ext cx="7604082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r>
                <a:rPr lang="en-US" sz="1750" spc="376">
                  <a:solidFill>
                    <a:srgbClr val="F094B1"/>
                  </a:solidFill>
                  <a:latin typeface="Open Sauce SemiBold"/>
                </a:rPr>
                <a:t>QUELS SONT SES BÉNÉFICES ?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3055" y="3212090"/>
            <a:ext cx="15175319" cy="3901151"/>
            <a:chOff x="-631048" y="51107"/>
            <a:chExt cx="20233758" cy="5201534"/>
          </a:xfrm>
        </p:grpSpPr>
        <p:sp>
          <p:nvSpPr>
            <p:cNvPr id="11" name="TextBox 11"/>
            <p:cNvSpPr txBox="1"/>
            <p:nvPr/>
          </p:nvSpPr>
          <p:spPr>
            <a:xfrm>
              <a:off x="-631048" y="51107"/>
              <a:ext cx="20233758" cy="4907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6" lvl="1" indent="-302258" algn="just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Les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freins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liés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à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l'inclusion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seront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mis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en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lumière</a:t>
              </a:r>
            </a:p>
            <a:p>
              <a:pPr algn="just">
                <a:lnSpc>
                  <a:spcPts val="3639"/>
                </a:lnSpc>
              </a:pPr>
              <a:endParaRPr lang="en-US" sz="2799" spc="-13" dirty="0">
                <a:solidFill>
                  <a:srgbClr val="EEA938"/>
                </a:solidFill>
                <a:latin typeface="DM Sans Bold"/>
              </a:endParaRPr>
            </a:p>
            <a:p>
              <a:pPr marL="604516" lvl="1" indent="-302258" algn="just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Les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résultats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seront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partagés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par les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entreprises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participantes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entre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elles</a:t>
              </a:r>
              <a:endParaRPr lang="en-US" sz="2799" spc="-13" dirty="0">
                <a:solidFill>
                  <a:srgbClr val="EEA938"/>
                </a:solidFill>
                <a:latin typeface="DM Sans Bold"/>
              </a:endParaRPr>
            </a:p>
            <a:p>
              <a:pPr algn="just">
                <a:lnSpc>
                  <a:spcPts val="3639"/>
                </a:lnSpc>
              </a:pPr>
              <a:endParaRPr lang="en-US" sz="2799" spc="-13" dirty="0">
                <a:solidFill>
                  <a:srgbClr val="EEA938"/>
                </a:solidFill>
                <a:latin typeface="DM Sans Bold"/>
              </a:endParaRPr>
            </a:p>
            <a:p>
              <a:pPr marL="604516" lvl="1" indent="-302258" algn="just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Suite à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cela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, un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partage de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bonnes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pratiques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se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fera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adéquation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avec les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résultats</a:t>
              </a: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 algn="just">
                <a:lnSpc>
                  <a:spcPts val="3639"/>
                </a:lnSpc>
              </a:pP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  <a:p>
              <a:pPr marL="604516" lvl="1" indent="-302258" algn="just">
                <a:lnSpc>
                  <a:spcPts val="3639"/>
                </a:lnSpc>
                <a:buFont typeface="Arial"/>
                <a:buChar char="•"/>
              </a:pP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Des 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plans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d'actions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ciblés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pourront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être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mis en place en interne pour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favoriser</a:t>
              </a:r>
              <a:r>
                <a:rPr lang="en-US" sz="2799" spc="-13" dirty="0">
                  <a:solidFill>
                    <a:srgbClr val="EEA938"/>
                  </a:solidFill>
                  <a:latin typeface="DM Sans Bold"/>
                </a:rPr>
                <a:t> </a:t>
              </a:r>
              <a:r>
                <a:rPr lang="en-US" sz="2799" spc="-13" dirty="0" err="1">
                  <a:solidFill>
                    <a:srgbClr val="EEA938"/>
                  </a:solidFill>
                  <a:latin typeface="DM Sans Bold"/>
                </a:rPr>
                <a:t>l'inclusion</a:t>
              </a:r>
              <a:r>
                <a:rPr lang="en-US" sz="2799" spc="-13" dirty="0">
                  <a:solidFill>
                    <a:srgbClr val="1E3B5F"/>
                  </a:solidFill>
                  <a:latin typeface="DM Sans Bold"/>
                </a:rPr>
                <a:t> au sein des </a:t>
              </a:r>
              <a:r>
                <a:rPr lang="en-US" sz="2799" spc="-13" dirty="0" err="1">
                  <a:solidFill>
                    <a:srgbClr val="1E3B5F"/>
                  </a:solidFill>
                  <a:latin typeface="DM Sans Bold"/>
                </a:rPr>
                <a:t>entreprises</a:t>
              </a:r>
              <a:endParaRPr lang="en-US" sz="2799" spc="-13" dirty="0">
                <a:solidFill>
                  <a:srgbClr val="1E3B5F"/>
                </a:solidFill>
                <a:latin typeface="DM Sans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906751" y="4924549"/>
              <a:ext cx="10420256" cy="32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2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931" t="23330" r="28143" b="3294"/>
          <a:stretch>
            <a:fillRect/>
          </a:stretch>
        </p:blipFill>
        <p:spPr>
          <a:xfrm>
            <a:off x="1028700" y="5693601"/>
            <a:ext cx="6593148" cy="459339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12982" y="3033331"/>
            <a:ext cx="2624584" cy="44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C4C4C4"/>
                </a:solidFill>
                <a:latin typeface="Open Sans Italics"/>
              </a:rPr>
              <a:t>Insérer votre logo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04783" y="3329239"/>
            <a:ext cx="9226754" cy="262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85"/>
              </a:lnSpc>
              <a:spcBef>
                <a:spcPct val="0"/>
              </a:spcBef>
            </a:pPr>
            <a:r>
              <a:rPr lang="en-US" sz="16219" spc="-81">
                <a:solidFill>
                  <a:srgbClr val="1E3B5F"/>
                </a:solidFill>
                <a:latin typeface="DM Sans Bold"/>
              </a:rPr>
              <a:t>Merci.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9014"/>
          <a:stretch>
            <a:fillRect/>
          </a:stretch>
        </p:blipFill>
        <p:spPr>
          <a:xfrm>
            <a:off x="11818160" y="5952178"/>
            <a:ext cx="4366657" cy="6929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443</Words>
  <Application>Microsoft Office PowerPoint</Application>
  <PresentationFormat>Personnalisé</PresentationFormat>
  <Paragraphs>70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Open Sauce SemiBold</vt:lpstr>
      <vt:lpstr>Public Sans Bold</vt:lpstr>
      <vt:lpstr>DM Sans Bold Italics</vt:lpstr>
      <vt:lpstr>Josefin Sans Regular Bold</vt:lpstr>
      <vt:lpstr>Open Sans Italics</vt:lpstr>
      <vt:lpstr>Calibri</vt:lpstr>
      <vt:lpstr>DM Sans Bold</vt:lpstr>
      <vt:lpstr>Josefin Sans Regular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de communication</dc:title>
  <dc:creator>Clémence BUTTY</dc:creator>
  <cp:lastModifiedBy>Clémence BUTTY</cp:lastModifiedBy>
  <cp:revision>15</cp:revision>
  <dcterms:created xsi:type="dcterms:W3CDTF">2006-08-16T00:00:00Z</dcterms:created>
  <dcterms:modified xsi:type="dcterms:W3CDTF">2023-05-15T12:43:55Z</dcterms:modified>
  <dc:identifier>DAFFdfqoZk0</dc:identifier>
</cp:coreProperties>
</file>